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145872755" r:id="rId2"/>
    <p:sldId id="2145872757" r:id="rId3"/>
    <p:sldId id="2145872756" r:id="rId4"/>
    <p:sldId id="261" r:id="rId5"/>
    <p:sldId id="2145872758" r:id="rId6"/>
    <p:sldId id="382" r:id="rId7"/>
    <p:sldId id="2145872751" r:id="rId8"/>
    <p:sldId id="371" r:id="rId9"/>
    <p:sldId id="2145872752" r:id="rId10"/>
    <p:sldId id="369" r:id="rId11"/>
    <p:sldId id="370" r:id="rId12"/>
    <p:sldId id="2145872716" r:id="rId13"/>
    <p:sldId id="2145872765" r:id="rId14"/>
    <p:sldId id="2145872759" r:id="rId15"/>
    <p:sldId id="2145872743" r:id="rId16"/>
    <p:sldId id="2145872744" r:id="rId17"/>
    <p:sldId id="2145872742" r:id="rId18"/>
    <p:sldId id="2145872760" r:id="rId19"/>
    <p:sldId id="2145872761" r:id="rId20"/>
    <p:sldId id="2145872762" r:id="rId21"/>
    <p:sldId id="2145872763" r:id="rId22"/>
    <p:sldId id="2145872764" r:id="rId23"/>
    <p:sldId id="214587276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Lato Black" panose="020F0502020204030203" pitchFamily="34" charset="0"/>
      <p:bold r:id="rId34"/>
      <p:boldItalic r:id="rId35"/>
    </p:embeddedFont>
    <p:embeddedFont>
      <p:font typeface="Lato Heavy" panose="020F0502020204030203" pitchFamily="34" charset="0"/>
      <p:regular r:id="rId36"/>
      <p:bold r:id="rId37"/>
      <p:italic r:id="rId38"/>
      <p:boldItalic r:id="rId39"/>
    </p:embeddedFont>
    <p:embeddedFont>
      <p:font typeface="Lato Light" panose="020F050202020403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6" roundtripDataSignature="AMtx7mhd14GUifDzU+7S2Ur6h+vgGPo3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8D7"/>
    <a:srgbClr val="52A8D7"/>
    <a:srgbClr val="539FC5"/>
    <a:srgbClr val="84BBD6"/>
    <a:srgbClr val="B1D4E5"/>
    <a:srgbClr val="4195BF"/>
    <a:srgbClr val="A8CFE2"/>
    <a:srgbClr val="3A86AB"/>
    <a:srgbClr val="BDE0F1"/>
    <a:srgbClr val="8AC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329339-77FB-48D3-BD65-8EE14CFAC2E1}">
  <a:tblStyle styleId="{13329339-77FB-48D3-BD65-8EE14CFAC2E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82" autoAdjust="0"/>
  </p:normalViewPr>
  <p:slideViewPr>
    <p:cSldViewPr snapToGrid="0">
      <p:cViewPr varScale="1">
        <p:scale>
          <a:sx n="98" d="100"/>
          <a:sy n="98" d="100"/>
        </p:scale>
        <p:origin x="135" y="57"/>
      </p:cViewPr>
      <p:guideLst/>
    </p:cSldViewPr>
  </p:slideViewPr>
  <p:notesTextViewPr>
    <p:cViewPr>
      <p:scale>
        <a:sx n="1" d="1"/>
        <a:sy n="1" d="1"/>
      </p:scale>
      <p:origin x="0" y="0"/>
    </p:cViewPr>
  </p:notesTextViewPr>
  <p:sorterViewPr>
    <p:cViewPr>
      <p:scale>
        <a:sx n="100" d="100"/>
        <a:sy n="100" d="100"/>
      </p:scale>
      <p:origin x="0" y="-2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117"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12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1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11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11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583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Magnitude</a:t>
            </a:r>
            <a:r>
              <a:rPr lang="en-US" baseline="0" dirty="0"/>
              <a:t> of Impact (Y-Axis) = How large of an impact the factor has on turnover – high is good, the farther up, the more this factor leads to turnover</a:t>
            </a:r>
          </a:p>
          <a:p>
            <a:r>
              <a:rPr lang="en-US" baseline="0" dirty="0"/>
              <a:t>Measurement Accuracy (X-Axis) = How hard this factor is to measure accurately – left is good, the farther to the right, the harder it is to measure accurately</a:t>
            </a:r>
            <a:endParaRPr lang="en-US" dirty="0"/>
          </a:p>
          <a:p>
            <a:endParaRPr lang="en-US" dirty="0"/>
          </a:p>
        </p:txBody>
      </p:sp>
      <p:sp>
        <p:nvSpPr>
          <p:cNvPr id="4" name="Slide Number Placeholder 3"/>
          <p:cNvSpPr>
            <a:spLocks noGrp="1"/>
          </p:cNvSpPr>
          <p:nvPr>
            <p:ph type="sldNum" sz="quarter" idx="10"/>
          </p:nvPr>
        </p:nvSpPr>
        <p:spPr/>
        <p:txBody>
          <a:bodyPr/>
          <a:lstStyle/>
          <a:p>
            <a:fld id="{37D05DF4-D862-E948-82B6-AF79A067863E}" type="slidenum">
              <a:rPr lang="en-US" smtClean="0"/>
              <a:t>10</a:t>
            </a:fld>
            <a:endParaRPr lang="en-US" dirty="0"/>
          </a:p>
        </p:txBody>
      </p:sp>
    </p:spTree>
    <p:extLst>
      <p:ext uri="{BB962C8B-B14F-4D97-AF65-F5344CB8AC3E}">
        <p14:creationId xmlns:p14="http://schemas.microsoft.com/office/powerpoint/2010/main" val="403217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Magnitude</a:t>
            </a:r>
            <a:r>
              <a:rPr lang="en-US" baseline="0" dirty="0"/>
              <a:t> of Impact (Y-Axis) = How large of an impact the factor has on turnover – high is good, the farther up, the more this factor leads to turnover</a:t>
            </a:r>
          </a:p>
          <a:p>
            <a:r>
              <a:rPr lang="en-US" baseline="0" dirty="0"/>
              <a:t>Measurement Accuracy (X-Axis) = How hard this factor is to measure accurately – left is good, the farther to the right, the harder it is to measure accurately</a:t>
            </a:r>
            <a:endParaRPr lang="en-US" dirty="0"/>
          </a:p>
          <a:p>
            <a:endParaRPr lang="en-US" dirty="0"/>
          </a:p>
        </p:txBody>
      </p:sp>
      <p:sp>
        <p:nvSpPr>
          <p:cNvPr id="4" name="Slide Number Placeholder 3"/>
          <p:cNvSpPr>
            <a:spLocks noGrp="1"/>
          </p:cNvSpPr>
          <p:nvPr>
            <p:ph type="sldNum" sz="quarter" idx="10"/>
          </p:nvPr>
        </p:nvSpPr>
        <p:spPr/>
        <p:txBody>
          <a:bodyPr/>
          <a:lstStyle/>
          <a:p>
            <a:fld id="{37D05DF4-D862-E948-82B6-AF79A067863E}" type="slidenum">
              <a:rPr lang="en-US" smtClean="0"/>
              <a:t>11</a:t>
            </a:fld>
            <a:endParaRPr lang="en-US" dirty="0"/>
          </a:p>
        </p:txBody>
      </p:sp>
    </p:spTree>
    <p:extLst>
      <p:ext uri="{BB962C8B-B14F-4D97-AF65-F5344CB8AC3E}">
        <p14:creationId xmlns:p14="http://schemas.microsoft.com/office/powerpoint/2010/main" val="27707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647534b76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1647534b764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endParaRPr/>
          </a:p>
        </p:txBody>
      </p:sp>
    </p:spTree>
    <p:extLst>
      <p:ext uri="{BB962C8B-B14F-4D97-AF65-F5344CB8AC3E}">
        <p14:creationId xmlns:p14="http://schemas.microsoft.com/office/powerpoint/2010/main" val="319595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Magnitude</a:t>
            </a:r>
            <a:r>
              <a:rPr lang="en-US" baseline="0" dirty="0"/>
              <a:t> of Impact (Y-Axis) = How large of an impact the factor has on turnover – high is good, the farther up, the more this factor leads to turnover</a:t>
            </a:r>
          </a:p>
          <a:p>
            <a:r>
              <a:rPr lang="en-US" baseline="0" dirty="0"/>
              <a:t>Measurement Accuracy (X-Axis) = How hard this factor is to measure accurately – left is good, the farther to the right, the harder it is to measure accurately</a:t>
            </a:r>
            <a:endParaRPr lang="en-US" dirty="0"/>
          </a:p>
          <a:p>
            <a:endParaRPr lang="en-US" dirty="0"/>
          </a:p>
          <a:p>
            <a:endParaRPr lang="en-US" dirty="0"/>
          </a:p>
          <a:p>
            <a:r>
              <a:rPr lang="en-US" dirty="0"/>
              <a:t>Standard error = .07 x 2 = .14… + or - .14 from magnitude of impact… Gets you .26 and .54 (2 standard deviations = 95% confidence interval)</a:t>
            </a:r>
          </a:p>
        </p:txBody>
      </p:sp>
      <p:sp>
        <p:nvSpPr>
          <p:cNvPr id="4" name="Slide Number Placeholder 3"/>
          <p:cNvSpPr>
            <a:spLocks noGrp="1"/>
          </p:cNvSpPr>
          <p:nvPr>
            <p:ph type="sldNum" sz="quarter" idx="10"/>
          </p:nvPr>
        </p:nvSpPr>
        <p:spPr/>
        <p:txBody>
          <a:bodyPr/>
          <a:lstStyle/>
          <a:p>
            <a:fld id="{37D05DF4-D862-E948-82B6-AF79A067863E}" type="slidenum">
              <a:rPr lang="en-US" smtClean="0"/>
              <a:t>13</a:t>
            </a:fld>
            <a:endParaRPr lang="en-US" dirty="0"/>
          </a:p>
        </p:txBody>
      </p:sp>
    </p:spTree>
    <p:extLst>
      <p:ext uri="{BB962C8B-B14F-4D97-AF65-F5344CB8AC3E}">
        <p14:creationId xmlns:p14="http://schemas.microsoft.com/office/powerpoint/2010/main" val="280851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346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3 C’S – Custom, Comprehensive, Continuous improvement</a:t>
            </a:r>
            <a:endParaRPr/>
          </a:p>
          <a:p>
            <a:pPr marL="0" lvl="0" indent="0" algn="l" rtl="0">
              <a:lnSpc>
                <a:spcPct val="100000"/>
              </a:lnSpc>
              <a:spcBef>
                <a:spcPts val="0"/>
              </a:spcBef>
              <a:spcAft>
                <a:spcPts val="0"/>
              </a:spcAft>
              <a:buSzPts val="1400"/>
              <a:buNone/>
            </a:pPr>
            <a:r>
              <a:rPr lang="en-US"/>
              <a:t>1. Custom - We customize to your data and what matters for your company.</a:t>
            </a:r>
            <a:endParaRPr/>
          </a:p>
          <a:p>
            <a:pPr marL="0" lvl="0" indent="0" algn="l" rtl="0">
              <a:lnSpc>
                <a:spcPct val="100000"/>
              </a:lnSpc>
              <a:spcBef>
                <a:spcPts val="0"/>
              </a:spcBef>
              <a:spcAft>
                <a:spcPts val="0"/>
              </a:spcAft>
              <a:buSzPts val="1400"/>
              <a:buNone/>
            </a:pPr>
            <a:r>
              <a:rPr lang="en-US"/>
              <a:t>2. Comprehensive – we bring an entire toolkit to help you accomplish your goals in hiring, not just 1 tool (use </a:t>
            </a:r>
            <a:endParaRPr/>
          </a:p>
          <a:p>
            <a:pPr marL="0" lvl="0" indent="0" algn="l" rtl="0">
              <a:lnSpc>
                <a:spcPct val="100000"/>
              </a:lnSpc>
              <a:spcBef>
                <a:spcPts val="0"/>
              </a:spcBef>
              <a:spcAft>
                <a:spcPts val="0"/>
              </a:spcAft>
              <a:buSzPts val="1400"/>
              <a:buNone/>
            </a:pPr>
            <a:r>
              <a:rPr lang="en-US"/>
              <a:t>We use Why is it important to use your own data – every co is different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More data is better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Gets better over time- we use more data</a:t>
            </a:r>
            <a:endParaRPr/>
          </a:p>
        </p:txBody>
      </p:sp>
      <p:sp>
        <p:nvSpPr>
          <p:cNvPr id="511" name="Google Shape;511;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9995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3 C’S – Custom, Comprehensive, Continuous improvement</a:t>
            </a:r>
            <a:endParaRPr/>
          </a:p>
          <a:p>
            <a:pPr marL="0" lvl="0" indent="0" algn="l" rtl="0">
              <a:lnSpc>
                <a:spcPct val="100000"/>
              </a:lnSpc>
              <a:spcBef>
                <a:spcPts val="0"/>
              </a:spcBef>
              <a:spcAft>
                <a:spcPts val="0"/>
              </a:spcAft>
              <a:buSzPts val="1400"/>
              <a:buNone/>
            </a:pPr>
            <a:r>
              <a:rPr lang="en-US"/>
              <a:t>1. Custom - We customize to your data and what matters for your company.</a:t>
            </a:r>
            <a:endParaRPr/>
          </a:p>
          <a:p>
            <a:pPr marL="0" lvl="0" indent="0" algn="l" rtl="0">
              <a:lnSpc>
                <a:spcPct val="100000"/>
              </a:lnSpc>
              <a:spcBef>
                <a:spcPts val="0"/>
              </a:spcBef>
              <a:spcAft>
                <a:spcPts val="0"/>
              </a:spcAft>
              <a:buSzPts val="1400"/>
              <a:buNone/>
            </a:pPr>
            <a:r>
              <a:rPr lang="en-US"/>
              <a:t>2. Comprehensive – we bring an entire toolkit to help you accomplish your goals in hiring, not just 1 tool (use </a:t>
            </a:r>
            <a:endParaRPr/>
          </a:p>
          <a:p>
            <a:pPr marL="0" lvl="0" indent="0" algn="l" rtl="0">
              <a:lnSpc>
                <a:spcPct val="100000"/>
              </a:lnSpc>
              <a:spcBef>
                <a:spcPts val="0"/>
              </a:spcBef>
              <a:spcAft>
                <a:spcPts val="0"/>
              </a:spcAft>
              <a:buSzPts val="1400"/>
              <a:buNone/>
            </a:pPr>
            <a:r>
              <a:rPr lang="en-US"/>
              <a:t>We use Why is it important to use your own data – every co is different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More data is better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Gets better over time- we use more data</a:t>
            </a:r>
            <a:endParaRPr/>
          </a:p>
        </p:txBody>
      </p:sp>
      <p:sp>
        <p:nvSpPr>
          <p:cNvPr id="511" name="Google Shape;511;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61089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3 C’S – Custom, Comprehensive, Continuous improvement</a:t>
            </a:r>
            <a:endParaRPr/>
          </a:p>
          <a:p>
            <a:pPr marL="0" lvl="0" indent="0" algn="l" rtl="0">
              <a:lnSpc>
                <a:spcPct val="100000"/>
              </a:lnSpc>
              <a:spcBef>
                <a:spcPts val="0"/>
              </a:spcBef>
              <a:spcAft>
                <a:spcPts val="0"/>
              </a:spcAft>
              <a:buSzPts val="1400"/>
              <a:buNone/>
            </a:pPr>
            <a:r>
              <a:rPr lang="en-US"/>
              <a:t>1. Custom - We customize to your data and what matters for your company.</a:t>
            </a:r>
            <a:endParaRPr/>
          </a:p>
          <a:p>
            <a:pPr marL="0" lvl="0" indent="0" algn="l" rtl="0">
              <a:lnSpc>
                <a:spcPct val="100000"/>
              </a:lnSpc>
              <a:spcBef>
                <a:spcPts val="0"/>
              </a:spcBef>
              <a:spcAft>
                <a:spcPts val="0"/>
              </a:spcAft>
              <a:buSzPts val="1400"/>
              <a:buNone/>
            </a:pPr>
            <a:r>
              <a:rPr lang="en-US"/>
              <a:t>2. Comprehensive – we bring an entire toolkit to help you accomplish your goals in hiring, not just 1 tool (use </a:t>
            </a:r>
            <a:endParaRPr/>
          </a:p>
          <a:p>
            <a:pPr marL="0" lvl="0" indent="0" algn="l" rtl="0">
              <a:lnSpc>
                <a:spcPct val="100000"/>
              </a:lnSpc>
              <a:spcBef>
                <a:spcPts val="0"/>
              </a:spcBef>
              <a:spcAft>
                <a:spcPts val="0"/>
              </a:spcAft>
              <a:buSzPts val="1400"/>
              <a:buNone/>
            </a:pPr>
            <a:r>
              <a:rPr lang="en-US"/>
              <a:t>We use Why is it important to use your own data – every co is different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More data is better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Gets better over time- we use more data</a:t>
            </a:r>
            <a:endParaRPr/>
          </a:p>
        </p:txBody>
      </p:sp>
      <p:sp>
        <p:nvSpPr>
          <p:cNvPr id="511" name="Google Shape;511;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6315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b="1" dirty="0"/>
              <a:t>Questions:</a:t>
            </a:r>
          </a:p>
          <a:p>
            <a:pPr marL="0" lvl="0" indent="0" algn="l" rtl="0">
              <a:lnSpc>
                <a:spcPct val="100000"/>
              </a:lnSpc>
              <a:spcBef>
                <a:spcPts val="0"/>
              </a:spcBef>
              <a:spcAft>
                <a:spcPts val="0"/>
              </a:spcAft>
              <a:buClr>
                <a:schemeClr val="dk1"/>
              </a:buClr>
              <a:buSzPts val="1100"/>
              <a:buFont typeface="Calibri"/>
              <a:buNone/>
            </a:pPr>
            <a:r>
              <a:rPr lang="en-US" b="1" dirty="0"/>
              <a:t>WHAT IF A CLIENT IS WORRIED ABOUT BEING TOO TRANSPARENT (SCARING PEOPLE AWAY)?  </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dirty="0"/>
              <a:t>1 caveat – this assumes some people are staying..  (if no one is staying, you have a different problem on your hand, you’ve got to fix that…) However, assuming some are staying, this is good news…  There are good things to highlight as well.  You’re trying to scare </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dirty="0" err="1"/>
              <a:t>doTERRA</a:t>
            </a:r>
            <a:r>
              <a:rPr lang="en-US" dirty="0"/>
              <a:t> example… No call no show went up… BUT short term turnover went down… $250K in savings..  B/c the expensive part is once you start paying their salary/benefits + that of a trainer/</a:t>
            </a:r>
            <a:r>
              <a:rPr lang="en-US" dirty="0" err="1"/>
              <a:t>onboarder</a:t>
            </a:r>
            <a:r>
              <a:rPr lang="en-US" dirty="0"/>
              <a:t>… 1 interview lost is worth the cost to vet.</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b="1" dirty="0"/>
              <a:t>SHOULD WE JUST TAKE THIS LIST OF ATTRIBUTES AND RUN WITH IT?  </a:t>
            </a:r>
            <a:r>
              <a:rPr lang="en-US" dirty="0"/>
              <a:t>Custom still matters</a:t>
            </a:r>
            <a:endParaRPr dirty="0"/>
          </a:p>
        </p:txBody>
      </p:sp>
    </p:spTree>
    <p:extLst>
      <p:ext uri="{BB962C8B-B14F-4D97-AF65-F5344CB8AC3E}">
        <p14:creationId xmlns:p14="http://schemas.microsoft.com/office/powerpoint/2010/main" val="156940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0316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b="1" dirty="0"/>
              <a:t>Questions:</a:t>
            </a:r>
          </a:p>
          <a:p>
            <a:pPr marL="0" lvl="0" indent="0" algn="l" rtl="0">
              <a:lnSpc>
                <a:spcPct val="100000"/>
              </a:lnSpc>
              <a:spcBef>
                <a:spcPts val="0"/>
              </a:spcBef>
              <a:spcAft>
                <a:spcPts val="0"/>
              </a:spcAft>
              <a:buClr>
                <a:schemeClr val="dk1"/>
              </a:buClr>
              <a:buSzPts val="1100"/>
              <a:buFont typeface="Calibri"/>
              <a:buNone/>
            </a:pPr>
            <a:r>
              <a:rPr lang="en-US" b="1" dirty="0"/>
              <a:t>WHAT IF A CLIENT IS WORRIED ABOUT BEING TOO TRANSPARENT (SCARING PEOPLE AWAY)?  </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dirty="0"/>
              <a:t>1 caveat – this assumes some people are staying..  (if no one is staying, you have a different problem on your hand, you’ve got to fix that…) However, assuming some are staying, this is good news…  There are good things to highlight as well.  You’re trying to scare </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dirty="0" err="1"/>
              <a:t>doTERRA</a:t>
            </a:r>
            <a:r>
              <a:rPr lang="en-US" dirty="0"/>
              <a:t> example… No call no show went up… BUT short term turnover went down… $250K in savings..  B/c the expensive part is once you start paying their salary/benefits + that of a trainer/</a:t>
            </a:r>
            <a:r>
              <a:rPr lang="en-US" dirty="0" err="1"/>
              <a:t>onboarder</a:t>
            </a:r>
            <a:r>
              <a:rPr lang="en-US" dirty="0"/>
              <a:t>… 1 interview lost is worth the cost to vet.</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b="1" dirty="0"/>
              <a:t>SHOULD WE JUST TAKE THIS LIST OF ATTRIBUTES AND RUN WITH IT?  </a:t>
            </a:r>
            <a:r>
              <a:rPr lang="en-US" dirty="0"/>
              <a:t>Custom still matters</a:t>
            </a:r>
            <a:endParaRPr dirty="0"/>
          </a:p>
        </p:txBody>
      </p:sp>
    </p:spTree>
    <p:extLst>
      <p:ext uri="{BB962C8B-B14F-4D97-AF65-F5344CB8AC3E}">
        <p14:creationId xmlns:p14="http://schemas.microsoft.com/office/powerpoint/2010/main" val="83347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b="1" dirty="0"/>
              <a:t>Questions:</a:t>
            </a:r>
          </a:p>
          <a:p>
            <a:pPr marL="0" lvl="0" indent="0" algn="l" rtl="0">
              <a:lnSpc>
                <a:spcPct val="100000"/>
              </a:lnSpc>
              <a:spcBef>
                <a:spcPts val="0"/>
              </a:spcBef>
              <a:spcAft>
                <a:spcPts val="0"/>
              </a:spcAft>
              <a:buClr>
                <a:schemeClr val="dk1"/>
              </a:buClr>
              <a:buSzPts val="1100"/>
              <a:buFont typeface="Calibri"/>
              <a:buNone/>
            </a:pPr>
            <a:r>
              <a:rPr lang="en-US" b="1" dirty="0"/>
              <a:t>WHAT IF A CLIENT IS WORRIED ABOUT BEING TOO TRANSPARENT (SCARING PEOPLE AWAY)?  </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dirty="0"/>
              <a:t>1 caveat – this assumes some people are staying..  (if no one is staying, you have a different problem on your hand, you’ve got to fix that…) However, assuming some are staying, this is good news…  There are good things to highlight as well.  You’re trying to scare </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dirty="0" err="1"/>
              <a:t>doTERRA</a:t>
            </a:r>
            <a:r>
              <a:rPr lang="en-US" dirty="0"/>
              <a:t> example… No call no show went up… BUT short term turnover went down… $250K in savings..  B/c the expensive part is once you start paying their salary/benefits + that of a trainer/</a:t>
            </a:r>
            <a:r>
              <a:rPr lang="en-US" dirty="0" err="1"/>
              <a:t>onboarder</a:t>
            </a:r>
            <a:r>
              <a:rPr lang="en-US" dirty="0"/>
              <a:t>… 1 interview lost is worth the cost to vet.</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b="1" dirty="0"/>
              <a:t>SHOULD WE JUST TAKE THIS LIST OF ATTRIBUTES AND RUN WITH IT?  </a:t>
            </a:r>
            <a:r>
              <a:rPr lang="en-US" dirty="0"/>
              <a:t>Custom still matters</a:t>
            </a:r>
            <a:endParaRPr dirty="0"/>
          </a:p>
        </p:txBody>
      </p:sp>
    </p:spTree>
    <p:extLst>
      <p:ext uri="{BB962C8B-B14F-4D97-AF65-F5344CB8AC3E}">
        <p14:creationId xmlns:p14="http://schemas.microsoft.com/office/powerpoint/2010/main" val="4138689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b="1" dirty="0"/>
              <a:t>Questions:</a:t>
            </a:r>
          </a:p>
          <a:p>
            <a:pPr marL="0" lvl="0" indent="0" algn="l" rtl="0">
              <a:lnSpc>
                <a:spcPct val="100000"/>
              </a:lnSpc>
              <a:spcBef>
                <a:spcPts val="0"/>
              </a:spcBef>
              <a:spcAft>
                <a:spcPts val="0"/>
              </a:spcAft>
              <a:buClr>
                <a:schemeClr val="dk1"/>
              </a:buClr>
              <a:buSzPts val="1100"/>
              <a:buFont typeface="Calibri"/>
              <a:buNone/>
            </a:pPr>
            <a:r>
              <a:rPr lang="en-US" b="1" dirty="0"/>
              <a:t>WHAT IF A CLIENT IS WORRIED ABOUT BEING TOO TRANSPARENT (SCARING PEOPLE AWAY)?  </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dirty="0"/>
              <a:t>1 caveat – this assumes some people are staying..  (if no one is staying, you have a different problem on your hand, you’ve got to fix that…) However, assuming some are staying, this is good news…  There are good things to highlight as well.  You’re trying to scare </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dirty="0" err="1"/>
              <a:t>doTERRA</a:t>
            </a:r>
            <a:r>
              <a:rPr lang="en-US" dirty="0"/>
              <a:t> example… No call no show went up… BUT short term turnover went down… $250K in savings..  B/c the expensive part is once you start paying their salary/benefits + that of a trainer/</a:t>
            </a:r>
            <a:r>
              <a:rPr lang="en-US" dirty="0" err="1"/>
              <a:t>onboarder</a:t>
            </a:r>
            <a:r>
              <a:rPr lang="en-US" dirty="0"/>
              <a:t>… 1 interview lost is worth the cost to vet.</a:t>
            </a:r>
          </a:p>
          <a:p>
            <a:pPr marL="0" lvl="0" indent="0" algn="l" rtl="0">
              <a:lnSpc>
                <a:spcPct val="100000"/>
              </a:lnSpc>
              <a:spcBef>
                <a:spcPts val="0"/>
              </a:spcBef>
              <a:spcAft>
                <a:spcPts val="0"/>
              </a:spcAft>
              <a:buClr>
                <a:schemeClr val="dk1"/>
              </a:buClr>
              <a:buSzPts val="1100"/>
              <a:buFont typeface="Calibri"/>
              <a:buNone/>
            </a:pPr>
            <a:endParaRPr lang="en-US" dirty="0"/>
          </a:p>
          <a:p>
            <a:pPr marL="0" lvl="0" indent="0" algn="l" rtl="0">
              <a:lnSpc>
                <a:spcPct val="100000"/>
              </a:lnSpc>
              <a:spcBef>
                <a:spcPts val="0"/>
              </a:spcBef>
              <a:spcAft>
                <a:spcPts val="0"/>
              </a:spcAft>
              <a:buClr>
                <a:schemeClr val="dk1"/>
              </a:buClr>
              <a:buSzPts val="1100"/>
              <a:buFont typeface="Calibri"/>
              <a:buNone/>
            </a:pPr>
            <a:r>
              <a:rPr lang="en-US" b="1" dirty="0"/>
              <a:t>SHOULD WE JUST TAKE THIS LIST OF ATTRIBUTES AND RUN WITH IT?  </a:t>
            </a:r>
            <a:r>
              <a:rPr lang="en-US" dirty="0"/>
              <a:t>Custom still matters</a:t>
            </a:r>
            <a:endParaRPr dirty="0"/>
          </a:p>
        </p:txBody>
      </p:sp>
    </p:spTree>
    <p:extLst>
      <p:ext uri="{BB962C8B-B14F-4D97-AF65-F5344CB8AC3E}">
        <p14:creationId xmlns:p14="http://schemas.microsoft.com/office/powerpoint/2010/main" val="1817651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079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058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3"/>
        <p:cNvGrpSpPr/>
        <p:nvPr/>
      </p:nvGrpSpPr>
      <p:grpSpPr>
        <a:xfrm>
          <a:off x="0" y="0"/>
          <a:ext cx="0" cy="0"/>
          <a:chOff x="0" y="0"/>
          <a:chExt cx="0" cy="0"/>
        </a:xfrm>
      </p:grpSpPr>
      <p:sp>
        <p:nvSpPr>
          <p:cNvPr id="2764" name="Google Shape;2764;p7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5" name="Google Shape;2765;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Magnitude</a:t>
            </a:r>
            <a:r>
              <a:rPr lang="en-US" baseline="0" dirty="0"/>
              <a:t> of Impact (Y-Axis) = How large of an impact the factor has on turnover – high is good, the farther up, the more this factor leads to turnover</a:t>
            </a:r>
          </a:p>
          <a:p>
            <a:r>
              <a:rPr lang="en-US" baseline="0" dirty="0"/>
              <a:t>Measurement Accuracy (X-Axis) = How hard this factor is to measure accurately – left is good, the farther to the right, the harder it is to measure accurately</a:t>
            </a:r>
            <a:endParaRPr lang="en-US" dirty="0"/>
          </a:p>
          <a:p>
            <a:endParaRPr lang="en-US" dirty="0"/>
          </a:p>
          <a:p>
            <a:endParaRPr lang="en-US" dirty="0"/>
          </a:p>
          <a:p>
            <a:r>
              <a:rPr lang="en-US" dirty="0"/>
              <a:t>Standard error = .07 x 2 = .14… + or - .14 from magnitude of impact… Gets you .26 and .54 (2 standard deviations = 95% confidence interval)</a:t>
            </a:r>
          </a:p>
        </p:txBody>
      </p:sp>
      <p:sp>
        <p:nvSpPr>
          <p:cNvPr id="4" name="Slide Number Placeholder 3"/>
          <p:cNvSpPr>
            <a:spLocks noGrp="1"/>
          </p:cNvSpPr>
          <p:nvPr>
            <p:ph type="sldNum" sz="quarter" idx="10"/>
          </p:nvPr>
        </p:nvSpPr>
        <p:spPr/>
        <p:txBody>
          <a:bodyPr/>
          <a:lstStyle/>
          <a:p>
            <a:fld id="{37D05DF4-D862-E948-82B6-AF79A067863E}" type="slidenum">
              <a:rPr lang="en-US" smtClean="0"/>
              <a:t>7</a:t>
            </a:fld>
            <a:endParaRPr lang="en-US" dirty="0"/>
          </a:p>
        </p:txBody>
      </p:sp>
    </p:spTree>
    <p:extLst>
      <p:ext uri="{BB962C8B-B14F-4D97-AF65-F5344CB8AC3E}">
        <p14:creationId xmlns:p14="http://schemas.microsoft.com/office/powerpoint/2010/main" val="67158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Magnitude</a:t>
            </a:r>
            <a:r>
              <a:rPr lang="en-US" baseline="0" dirty="0"/>
              <a:t> of Impact (Y-Axis) = How large of an impact the factor has on turnover – high is good, the farther up, the more this factor leads to turnover</a:t>
            </a:r>
          </a:p>
          <a:p>
            <a:r>
              <a:rPr lang="en-US" baseline="0" dirty="0"/>
              <a:t>Measurement Accuracy (X-Axis) = How hard this factor is to measure accurately – left is good, the farther to the right, the harder it is to measure accurately</a:t>
            </a:r>
            <a:endParaRPr lang="en-US" dirty="0"/>
          </a:p>
          <a:p>
            <a:endParaRPr lang="en-US" dirty="0"/>
          </a:p>
        </p:txBody>
      </p:sp>
      <p:sp>
        <p:nvSpPr>
          <p:cNvPr id="4" name="Slide Number Placeholder 3"/>
          <p:cNvSpPr>
            <a:spLocks noGrp="1"/>
          </p:cNvSpPr>
          <p:nvPr>
            <p:ph type="sldNum" sz="quarter" idx="10"/>
          </p:nvPr>
        </p:nvSpPr>
        <p:spPr/>
        <p:txBody>
          <a:bodyPr/>
          <a:lstStyle/>
          <a:p>
            <a:fld id="{37D05DF4-D862-E948-82B6-AF79A067863E}" type="slidenum">
              <a:rPr lang="en-US" smtClean="0"/>
              <a:t>8</a:t>
            </a:fld>
            <a:endParaRPr lang="en-US" dirty="0"/>
          </a:p>
        </p:txBody>
      </p:sp>
    </p:spTree>
    <p:extLst>
      <p:ext uri="{BB962C8B-B14F-4D97-AF65-F5344CB8AC3E}">
        <p14:creationId xmlns:p14="http://schemas.microsoft.com/office/powerpoint/2010/main" val="120649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Magnitude</a:t>
            </a:r>
            <a:r>
              <a:rPr lang="en-US" baseline="0" dirty="0"/>
              <a:t> of Impact (Y-Axis) = How large of an impact the factor has on turnover – high is good, the farther up, the more this factor leads to turnover</a:t>
            </a:r>
          </a:p>
          <a:p>
            <a:r>
              <a:rPr lang="en-US" baseline="0" dirty="0"/>
              <a:t>Measurement Accuracy (X-Axis) = How hard this factor is to measure accurately – left is good, the farther to the right, the harder it is to measure accurately</a:t>
            </a:r>
            <a:endParaRPr lang="en-US" dirty="0"/>
          </a:p>
          <a:p>
            <a:endParaRPr lang="en-US" dirty="0"/>
          </a:p>
        </p:txBody>
      </p:sp>
      <p:sp>
        <p:nvSpPr>
          <p:cNvPr id="4" name="Slide Number Placeholder 3"/>
          <p:cNvSpPr>
            <a:spLocks noGrp="1"/>
          </p:cNvSpPr>
          <p:nvPr>
            <p:ph type="sldNum" sz="quarter" idx="10"/>
          </p:nvPr>
        </p:nvSpPr>
        <p:spPr/>
        <p:txBody>
          <a:bodyPr/>
          <a:lstStyle/>
          <a:p>
            <a:fld id="{37D05DF4-D862-E948-82B6-AF79A067863E}" type="slidenum">
              <a:rPr lang="en-US" smtClean="0"/>
              <a:t>9</a:t>
            </a:fld>
            <a:endParaRPr lang="en-US" dirty="0"/>
          </a:p>
        </p:txBody>
      </p:sp>
    </p:spTree>
    <p:extLst>
      <p:ext uri="{BB962C8B-B14F-4D97-AF65-F5344CB8AC3E}">
        <p14:creationId xmlns:p14="http://schemas.microsoft.com/office/powerpoint/2010/main" val="1510288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9"/>
          <p:cNvSpPr/>
          <p:nvPr/>
        </p:nvSpPr>
        <p:spPr>
          <a:xfrm>
            <a:off x="0" y="0"/>
            <a:ext cx="12192001" cy="706000"/>
          </a:xfrm>
          <a:prstGeom prst="rect">
            <a:avLst/>
          </a:prstGeom>
          <a:solidFill>
            <a:srgbClr val="F7F8F9"/>
          </a:solidFill>
          <a:ln>
            <a:noFill/>
          </a:ln>
        </p:spPr>
        <p:txBody>
          <a:bodyPr spcFirstLastPara="1" wrap="square" lIns="100750" tIns="100750" rIns="100750" bIns="10075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1533" b="0" i="0" u="none" strike="noStrike" cap="none">
              <a:solidFill>
                <a:srgbClr val="000000"/>
              </a:solidFill>
              <a:latin typeface="Arial"/>
              <a:ea typeface="Arial"/>
              <a:cs typeface="Arial"/>
              <a:sym typeface="Arial"/>
            </a:endParaRPr>
          </a:p>
        </p:txBody>
      </p:sp>
      <p:pic>
        <p:nvPicPr>
          <p:cNvPr id="17" name="Google Shape;17;p39"/>
          <p:cNvPicPr preferRelativeResize="0"/>
          <p:nvPr/>
        </p:nvPicPr>
        <p:blipFill rotWithShape="1">
          <a:blip r:embed="rId2">
            <a:alphaModFix/>
          </a:blip>
          <a:srcRect/>
          <a:stretch/>
        </p:blipFill>
        <p:spPr>
          <a:xfrm>
            <a:off x="10278604" y="201462"/>
            <a:ext cx="1710383" cy="3275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9"/>
          <p:cNvSpPr>
            <a:spLocks noGrp="1"/>
          </p:cNvSpPr>
          <p:nvPr>
            <p:ph type="pic" idx="2"/>
          </p:nvPr>
        </p:nvSpPr>
        <p:spPr>
          <a:xfrm>
            <a:off x="5183188" y="987425"/>
            <a:ext cx="6172200" cy="4873625"/>
          </a:xfrm>
          <a:prstGeom prst="rect">
            <a:avLst/>
          </a:prstGeom>
          <a:noFill/>
          <a:ln>
            <a:noFill/>
          </a:ln>
        </p:spPr>
      </p:sp>
      <p:sp>
        <p:nvSpPr>
          <p:cNvPr id="75" name="Google Shape;7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7F8F9"/>
        </a:solidFill>
        <a:effectLst/>
      </p:bgPr>
    </p:bg>
    <p:spTree>
      <p:nvGrpSpPr>
        <p:cNvPr id="1" name="Shape 13"/>
        <p:cNvGrpSpPr/>
        <p:nvPr/>
      </p:nvGrpSpPr>
      <p:grpSpPr>
        <a:xfrm>
          <a:off x="0" y="0"/>
          <a:ext cx="0" cy="0"/>
          <a:chOff x="0" y="0"/>
          <a:chExt cx="0" cy="0"/>
        </a:xfrm>
      </p:grpSpPr>
      <p:sp>
        <p:nvSpPr>
          <p:cNvPr id="14" name="Google Shape;14;p101"/>
          <p:cNvSpPr/>
          <p:nvPr/>
        </p:nvSpPr>
        <p:spPr>
          <a:xfrm>
            <a:off x="0" y="0"/>
            <a:ext cx="12192000" cy="706000"/>
          </a:xfrm>
          <a:prstGeom prst="rect">
            <a:avLst/>
          </a:prstGeom>
          <a:solidFill>
            <a:srgbClr val="FFFFFF"/>
          </a:solidFill>
          <a:ln>
            <a:noFill/>
          </a:ln>
        </p:spPr>
        <p:txBody>
          <a:bodyPr spcFirstLastPara="1" wrap="square" lIns="100733" tIns="100733" rIns="100733" bIns="100733"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1533" b="0" i="0" u="none" strike="noStrike" cap="none">
              <a:solidFill>
                <a:srgbClr val="000000"/>
              </a:solidFill>
              <a:latin typeface="Arial"/>
              <a:ea typeface="Arial"/>
              <a:cs typeface="Arial"/>
              <a:sym typeface="Arial"/>
            </a:endParaRPr>
          </a:p>
        </p:txBody>
      </p:sp>
      <p:pic>
        <p:nvPicPr>
          <p:cNvPr id="15" name="Google Shape;15;p101"/>
          <p:cNvPicPr preferRelativeResize="0"/>
          <p:nvPr/>
        </p:nvPicPr>
        <p:blipFill rotWithShape="1">
          <a:blip r:embed="rId2">
            <a:alphaModFix/>
          </a:blip>
          <a:srcRect/>
          <a:stretch/>
        </p:blipFill>
        <p:spPr>
          <a:xfrm>
            <a:off x="689437" y="201463"/>
            <a:ext cx="1710383" cy="327556"/>
          </a:xfrm>
          <a:prstGeom prst="rect">
            <a:avLst/>
          </a:prstGeom>
          <a:noFill/>
          <a:ln>
            <a:noFill/>
          </a:ln>
        </p:spPr>
      </p:pic>
    </p:spTree>
    <p:extLst>
      <p:ext uri="{BB962C8B-B14F-4D97-AF65-F5344CB8AC3E}">
        <p14:creationId xmlns:p14="http://schemas.microsoft.com/office/powerpoint/2010/main" val="25381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8"/>
        <p:cNvGrpSpPr/>
        <p:nvPr/>
      </p:nvGrpSpPr>
      <p:grpSpPr>
        <a:xfrm>
          <a:off x="0" y="0"/>
          <a:ext cx="0" cy="0"/>
          <a:chOff x="0" y="0"/>
          <a:chExt cx="0" cy="0"/>
        </a:xfrm>
      </p:grpSpPr>
      <p:sp>
        <p:nvSpPr>
          <p:cNvPr id="19" name="Google Shape;19;p40"/>
          <p:cNvSpPr txBox="1">
            <a:spLocks noGrp="1"/>
          </p:cNvSpPr>
          <p:nvPr>
            <p:ph type="ctrTitle"/>
          </p:nvPr>
        </p:nvSpPr>
        <p:spPr>
          <a:xfrm>
            <a:off x="415611" y="992767"/>
            <a:ext cx="11360800" cy="2736800"/>
          </a:xfrm>
          <a:prstGeom prst="rect">
            <a:avLst/>
          </a:prstGeom>
          <a:noFill/>
          <a:ln>
            <a:noFill/>
          </a:ln>
        </p:spPr>
        <p:txBody>
          <a:bodyPr spcFirstLastPara="1" wrap="square" lIns="151150" tIns="151150" rIns="151150" bIns="151150" anchor="b" anchorCtr="0">
            <a:noAutofit/>
          </a:bodyPr>
          <a:lstStyle>
            <a:lvl1pPr lvl="0" algn="ctr">
              <a:lnSpc>
                <a:spcPct val="100000"/>
              </a:lnSpc>
              <a:spcBef>
                <a:spcPts val="0"/>
              </a:spcBef>
              <a:spcAft>
                <a:spcPts val="0"/>
              </a:spcAft>
              <a:buClr>
                <a:schemeClr val="dk1"/>
              </a:buClr>
              <a:buSzPts val="8600"/>
              <a:buFont typeface="Calibri"/>
              <a:buNone/>
              <a:defRPr sz="4867"/>
            </a:lvl1pPr>
            <a:lvl2pPr lvl="1" algn="ctr">
              <a:lnSpc>
                <a:spcPct val="100000"/>
              </a:lnSpc>
              <a:spcBef>
                <a:spcPts val="0"/>
              </a:spcBef>
              <a:spcAft>
                <a:spcPts val="0"/>
              </a:spcAft>
              <a:buSzPts val="8600"/>
              <a:buNone/>
              <a:defRPr sz="4867"/>
            </a:lvl2pPr>
            <a:lvl3pPr lvl="2" algn="ctr">
              <a:lnSpc>
                <a:spcPct val="100000"/>
              </a:lnSpc>
              <a:spcBef>
                <a:spcPts val="0"/>
              </a:spcBef>
              <a:spcAft>
                <a:spcPts val="0"/>
              </a:spcAft>
              <a:buSzPts val="8600"/>
              <a:buNone/>
              <a:defRPr sz="4867"/>
            </a:lvl3pPr>
            <a:lvl4pPr lvl="3" algn="ctr">
              <a:lnSpc>
                <a:spcPct val="100000"/>
              </a:lnSpc>
              <a:spcBef>
                <a:spcPts val="0"/>
              </a:spcBef>
              <a:spcAft>
                <a:spcPts val="0"/>
              </a:spcAft>
              <a:buSzPts val="8600"/>
              <a:buNone/>
              <a:defRPr sz="4867"/>
            </a:lvl4pPr>
            <a:lvl5pPr lvl="4" algn="ctr">
              <a:lnSpc>
                <a:spcPct val="100000"/>
              </a:lnSpc>
              <a:spcBef>
                <a:spcPts val="0"/>
              </a:spcBef>
              <a:spcAft>
                <a:spcPts val="0"/>
              </a:spcAft>
              <a:buSzPts val="8600"/>
              <a:buNone/>
              <a:defRPr sz="4867"/>
            </a:lvl5pPr>
            <a:lvl6pPr lvl="5" algn="ctr">
              <a:lnSpc>
                <a:spcPct val="100000"/>
              </a:lnSpc>
              <a:spcBef>
                <a:spcPts val="0"/>
              </a:spcBef>
              <a:spcAft>
                <a:spcPts val="0"/>
              </a:spcAft>
              <a:buSzPts val="8600"/>
              <a:buNone/>
              <a:defRPr sz="4867"/>
            </a:lvl6pPr>
            <a:lvl7pPr lvl="6" algn="ctr">
              <a:lnSpc>
                <a:spcPct val="100000"/>
              </a:lnSpc>
              <a:spcBef>
                <a:spcPts val="0"/>
              </a:spcBef>
              <a:spcAft>
                <a:spcPts val="0"/>
              </a:spcAft>
              <a:buSzPts val="8600"/>
              <a:buNone/>
              <a:defRPr sz="4867"/>
            </a:lvl7pPr>
            <a:lvl8pPr lvl="7" algn="ctr">
              <a:lnSpc>
                <a:spcPct val="100000"/>
              </a:lnSpc>
              <a:spcBef>
                <a:spcPts val="0"/>
              </a:spcBef>
              <a:spcAft>
                <a:spcPts val="0"/>
              </a:spcAft>
              <a:buSzPts val="8600"/>
              <a:buNone/>
              <a:defRPr sz="4867"/>
            </a:lvl8pPr>
            <a:lvl9pPr lvl="8" algn="ctr">
              <a:lnSpc>
                <a:spcPct val="100000"/>
              </a:lnSpc>
              <a:spcBef>
                <a:spcPts val="0"/>
              </a:spcBef>
              <a:spcAft>
                <a:spcPts val="0"/>
              </a:spcAft>
              <a:buSzPts val="8600"/>
              <a:buNone/>
              <a:defRPr sz="4867"/>
            </a:lvl9pPr>
          </a:lstStyle>
          <a:p>
            <a:endParaRPr/>
          </a:p>
        </p:txBody>
      </p:sp>
      <p:sp>
        <p:nvSpPr>
          <p:cNvPr id="20" name="Google Shape;20;p40"/>
          <p:cNvSpPr txBox="1">
            <a:spLocks noGrp="1"/>
          </p:cNvSpPr>
          <p:nvPr>
            <p:ph type="subTitle" idx="1"/>
          </p:nvPr>
        </p:nvSpPr>
        <p:spPr>
          <a:xfrm>
            <a:off x="415600" y="3778833"/>
            <a:ext cx="11360800" cy="1056800"/>
          </a:xfrm>
          <a:prstGeom prst="rect">
            <a:avLst/>
          </a:prstGeom>
          <a:noFill/>
          <a:ln>
            <a:noFill/>
          </a:ln>
        </p:spPr>
        <p:txBody>
          <a:bodyPr spcFirstLastPara="1" wrap="square" lIns="151150" tIns="151150" rIns="151150" bIns="151150" anchor="t" anchorCtr="0">
            <a:noAutofit/>
          </a:bodyPr>
          <a:lstStyle>
            <a:lvl1pPr lvl="0" algn="ctr">
              <a:lnSpc>
                <a:spcPct val="100000"/>
              </a:lnSpc>
              <a:spcBef>
                <a:spcPts val="0"/>
              </a:spcBef>
              <a:spcAft>
                <a:spcPts val="0"/>
              </a:spcAft>
              <a:buClr>
                <a:schemeClr val="dk1"/>
              </a:buClr>
              <a:buSzPts val="4600"/>
              <a:buNone/>
              <a:defRPr sz="2600"/>
            </a:lvl1pPr>
            <a:lvl2pPr lvl="1" algn="ctr">
              <a:lnSpc>
                <a:spcPct val="100000"/>
              </a:lnSpc>
              <a:spcBef>
                <a:spcPts val="0"/>
              </a:spcBef>
              <a:spcAft>
                <a:spcPts val="0"/>
              </a:spcAft>
              <a:buClr>
                <a:schemeClr val="dk1"/>
              </a:buClr>
              <a:buSzPts val="4600"/>
              <a:buNone/>
              <a:defRPr sz="2600"/>
            </a:lvl2pPr>
            <a:lvl3pPr lvl="2" algn="ctr">
              <a:lnSpc>
                <a:spcPct val="100000"/>
              </a:lnSpc>
              <a:spcBef>
                <a:spcPts val="0"/>
              </a:spcBef>
              <a:spcAft>
                <a:spcPts val="0"/>
              </a:spcAft>
              <a:buClr>
                <a:schemeClr val="dk1"/>
              </a:buClr>
              <a:buSzPts val="4600"/>
              <a:buNone/>
              <a:defRPr sz="2600"/>
            </a:lvl3pPr>
            <a:lvl4pPr lvl="3" algn="ctr">
              <a:lnSpc>
                <a:spcPct val="100000"/>
              </a:lnSpc>
              <a:spcBef>
                <a:spcPts val="0"/>
              </a:spcBef>
              <a:spcAft>
                <a:spcPts val="0"/>
              </a:spcAft>
              <a:buClr>
                <a:schemeClr val="dk1"/>
              </a:buClr>
              <a:buSzPts val="4600"/>
              <a:buNone/>
              <a:defRPr sz="2600"/>
            </a:lvl4pPr>
            <a:lvl5pPr lvl="4" algn="ctr">
              <a:lnSpc>
                <a:spcPct val="100000"/>
              </a:lnSpc>
              <a:spcBef>
                <a:spcPts val="0"/>
              </a:spcBef>
              <a:spcAft>
                <a:spcPts val="0"/>
              </a:spcAft>
              <a:buClr>
                <a:schemeClr val="dk1"/>
              </a:buClr>
              <a:buSzPts val="4600"/>
              <a:buNone/>
              <a:defRPr sz="2600"/>
            </a:lvl5pPr>
            <a:lvl6pPr lvl="5" algn="ctr">
              <a:lnSpc>
                <a:spcPct val="100000"/>
              </a:lnSpc>
              <a:spcBef>
                <a:spcPts val="0"/>
              </a:spcBef>
              <a:spcAft>
                <a:spcPts val="0"/>
              </a:spcAft>
              <a:buClr>
                <a:schemeClr val="dk1"/>
              </a:buClr>
              <a:buSzPts val="4600"/>
              <a:buNone/>
              <a:defRPr sz="2600"/>
            </a:lvl6pPr>
            <a:lvl7pPr lvl="6" algn="ctr">
              <a:lnSpc>
                <a:spcPct val="100000"/>
              </a:lnSpc>
              <a:spcBef>
                <a:spcPts val="0"/>
              </a:spcBef>
              <a:spcAft>
                <a:spcPts val="0"/>
              </a:spcAft>
              <a:buClr>
                <a:schemeClr val="dk1"/>
              </a:buClr>
              <a:buSzPts val="4600"/>
              <a:buNone/>
              <a:defRPr sz="2600"/>
            </a:lvl7pPr>
            <a:lvl8pPr lvl="7" algn="ctr">
              <a:lnSpc>
                <a:spcPct val="100000"/>
              </a:lnSpc>
              <a:spcBef>
                <a:spcPts val="0"/>
              </a:spcBef>
              <a:spcAft>
                <a:spcPts val="0"/>
              </a:spcAft>
              <a:buClr>
                <a:schemeClr val="dk1"/>
              </a:buClr>
              <a:buSzPts val="4600"/>
              <a:buNone/>
              <a:defRPr sz="2600"/>
            </a:lvl8pPr>
            <a:lvl9pPr lvl="8" algn="ctr">
              <a:lnSpc>
                <a:spcPct val="100000"/>
              </a:lnSpc>
              <a:spcBef>
                <a:spcPts val="0"/>
              </a:spcBef>
              <a:spcAft>
                <a:spcPts val="0"/>
              </a:spcAft>
              <a:buClr>
                <a:schemeClr val="dk1"/>
              </a:buClr>
              <a:buSzPts val="4600"/>
              <a:buNone/>
              <a:defRPr sz="2600"/>
            </a:lvl9pPr>
          </a:lstStyle>
          <a:p>
            <a:endParaRPr/>
          </a:p>
        </p:txBody>
      </p:sp>
      <p:sp>
        <p:nvSpPr>
          <p:cNvPr id="21" name="Google Shape;21;p40"/>
          <p:cNvSpPr txBox="1">
            <a:spLocks noGrp="1"/>
          </p:cNvSpPr>
          <p:nvPr>
            <p:ph type="sldNum" idx="12"/>
          </p:nvPr>
        </p:nvSpPr>
        <p:spPr>
          <a:xfrm>
            <a:off x="11296611" y="6217623"/>
            <a:ext cx="731600" cy="525000"/>
          </a:xfrm>
          <a:prstGeom prst="rect">
            <a:avLst/>
          </a:prstGeom>
          <a:noFill/>
          <a:ln>
            <a:noFill/>
          </a:ln>
        </p:spPr>
        <p:txBody>
          <a:bodyPr spcFirstLastPara="1" wrap="square" lIns="151150" tIns="151150" rIns="151150" bIns="151150" anchor="ctr" anchorCtr="0">
            <a:noAutofit/>
          </a:bodyPr>
          <a:lstStyle>
            <a:lvl1pPr marL="0" marR="0" lvl="0" indent="0" algn="r">
              <a:lnSpc>
                <a:spcPct val="100000"/>
              </a:lnSpc>
              <a:spcBef>
                <a:spcPts val="0"/>
              </a:spcBef>
              <a:spcAft>
                <a:spcPts val="0"/>
              </a:spcAft>
              <a:buClr>
                <a:srgbClr val="000000"/>
              </a:buClr>
              <a:buSzPts val="1700"/>
              <a:buFont typeface="Arial"/>
              <a:buNone/>
              <a:defRPr sz="9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700"/>
              <a:buFont typeface="Arial"/>
              <a:buNone/>
              <a:defRPr sz="9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700"/>
              <a:buFont typeface="Arial"/>
              <a:buNone/>
              <a:defRPr sz="9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700"/>
              <a:buFont typeface="Arial"/>
              <a:buNone/>
              <a:defRPr sz="9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700"/>
              <a:buFont typeface="Arial"/>
              <a:buNone/>
              <a:defRPr sz="9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700"/>
              <a:buFont typeface="Arial"/>
              <a:buNone/>
              <a:defRPr sz="9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700"/>
              <a:buFont typeface="Arial"/>
              <a:buNone/>
              <a:defRPr sz="9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700"/>
              <a:buFont typeface="Arial"/>
              <a:buNone/>
              <a:defRPr sz="9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700"/>
              <a:buFont typeface="Arial"/>
              <a:buNone/>
              <a:defRPr sz="9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sp>
        <p:nvSpPr>
          <p:cNvPr id="35" name="Google Shape;35;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A9C14F37-15A0-6CCD-9F1A-E864D01AE259}"/>
              </a:ext>
            </a:extLst>
          </p:cNvPr>
          <p:cNvPicPr>
            <a:picLocks noChangeAspect="1"/>
          </p:cNvPicPr>
          <p:nvPr/>
        </p:nvPicPr>
        <p:blipFill>
          <a:blip r:embed="rId3"/>
          <a:stretch>
            <a:fillRect/>
          </a:stretch>
        </p:blipFill>
        <p:spPr>
          <a:xfrm>
            <a:off x="609" y="0"/>
            <a:ext cx="12190781" cy="6858000"/>
          </a:xfrm>
          <a:prstGeom prst="rect">
            <a:avLst/>
          </a:prstGeom>
        </p:spPr>
      </p:pic>
      <p:sp>
        <p:nvSpPr>
          <p:cNvPr id="4" name="TextBox 3">
            <a:extLst>
              <a:ext uri="{FF2B5EF4-FFF2-40B4-BE49-F238E27FC236}">
                <a16:creationId xmlns:a16="http://schemas.microsoft.com/office/drawing/2014/main" id="{B9A72FC7-C0F2-DB1D-7B9A-D4D83C5AE036}"/>
              </a:ext>
            </a:extLst>
          </p:cNvPr>
          <p:cNvSpPr txBox="1"/>
          <p:nvPr/>
        </p:nvSpPr>
        <p:spPr>
          <a:xfrm>
            <a:off x="433206" y="2054655"/>
            <a:ext cx="6719948" cy="2123658"/>
          </a:xfrm>
          <a:prstGeom prst="rect">
            <a:avLst/>
          </a:prstGeom>
          <a:noFill/>
        </p:spPr>
        <p:txBody>
          <a:bodyPr wrap="square" rtlCol="0">
            <a:spAutoFit/>
          </a:bodyPr>
          <a:lstStyle/>
          <a:p>
            <a:r>
              <a:rPr lang="en-US" sz="4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How To Reduce Turnover by Hiring People </a:t>
            </a:r>
          </a:p>
          <a:p>
            <a:r>
              <a:rPr lang="en-US" sz="4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More Likely to Stay</a:t>
            </a:r>
            <a:endParaRPr lang="en-US" sz="4400" dirty="0">
              <a:solidFill>
                <a:schemeClr val="bg1"/>
              </a:solidFill>
              <a:latin typeface="Lato Black" panose="020F0502020204030203" pitchFamily="34" charset="0"/>
              <a:ea typeface="Lato Black" panose="020F0502020204030203" pitchFamily="34" charset="0"/>
              <a:cs typeface="Lato Black" panose="020F0502020204030203" pitchFamily="34" charset="0"/>
              <a:sym typeface="Lato Black"/>
            </a:endParaRPr>
          </a:p>
        </p:txBody>
      </p:sp>
    </p:spTree>
    <p:extLst>
      <p:ext uri="{BB962C8B-B14F-4D97-AF65-F5344CB8AC3E}">
        <p14:creationId xmlns:p14="http://schemas.microsoft.com/office/powerpoint/2010/main" val="40731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796757"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541383"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86009"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0E3218-7353-1519-0E84-CB9F6122BCF6}"/>
              </a:ext>
            </a:extLst>
          </p:cNvPr>
          <p:cNvCxnSpPr/>
          <p:nvPr/>
        </p:nvCxnSpPr>
        <p:spPr>
          <a:xfrm>
            <a:off x="5169070"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E3117A4-92EB-FFCF-DBE8-A5283E4EC677}"/>
              </a:ext>
            </a:extLst>
          </p:cNvPr>
          <p:cNvCxnSpPr/>
          <p:nvPr/>
        </p:nvCxnSpPr>
        <p:spPr>
          <a:xfrm>
            <a:off x="242444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238AD9-EA01-EB6A-DCCE-6ABEF681BCFE}"/>
              </a:ext>
            </a:extLst>
          </p:cNvPr>
          <p:cNvCxnSpPr/>
          <p:nvPr/>
        </p:nvCxnSpPr>
        <p:spPr>
          <a:xfrm>
            <a:off x="7913696"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3FBFBB-11E5-FDF6-D30A-0BFA932FBB14}"/>
              </a:ext>
            </a:extLst>
          </p:cNvPr>
          <p:cNvCxnSpPr/>
          <p:nvPr/>
        </p:nvCxnSpPr>
        <p:spPr>
          <a:xfrm>
            <a:off x="1065832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368" y="5911876"/>
            <a:ext cx="476412" cy="369332"/>
          </a:xfrm>
          <a:prstGeom prst="rect">
            <a:avLst/>
          </a:prstGeom>
          <a:noFill/>
        </p:spPr>
        <p:txBody>
          <a:bodyPr wrap="none" rtlCol="0">
            <a:spAutoFit/>
          </a:bodyPr>
          <a:lstStyle/>
          <a:p>
            <a:r>
              <a:rPr lang="en-US" dirty="0">
                <a:solidFill>
                  <a:schemeClr val="tx1">
                    <a:lumMod val="50000"/>
                    <a:lumOff val="50000"/>
                  </a:schemeClr>
                </a:solidFill>
              </a:rPr>
              <a:t>.00</a:t>
            </a:r>
          </a:p>
        </p:txBody>
      </p:sp>
      <p:sp>
        <p:nvSpPr>
          <p:cNvPr id="19" name="TextBox 18"/>
          <p:cNvSpPr txBox="1"/>
          <p:nvPr/>
        </p:nvSpPr>
        <p:spPr>
          <a:xfrm>
            <a:off x="692368" y="4954498"/>
            <a:ext cx="476412" cy="369332"/>
          </a:xfrm>
          <a:prstGeom prst="rect">
            <a:avLst/>
          </a:prstGeom>
          <a:noFill/>
        </p:spPr>
        <p:txBody>
          <a:bodyPr wrap="none" rtlCol="0">
            <a:spAutoFit/>
          </a:bodyPr>
          <a:lstStyle/>
          <a:p>
            <a:r>
              <a:rPr lang="en-US" dirty="0">
                <a:solidFill>
                  <a:schemeClr val="tx1">
                    <a:lumMod val="50000"/>
                    <a:lumOff val="50000"/>
                  </a:schemeClr>
                </a:solidFill>
              </a:rPr>
              <a:t>.10</a:t>
            </a:r>
          </a:p>
        </p:txBody>
      </p:sp>
      <p:sp>
        <p:nvSpPr>
          <p:cNvPr id="20" name="TextBox 19"/>
          <p:cNvSpPr txBox="1"/>
          <p:nvPr/>
        </p:nvSpPr>
        <p:spPr>
          <a:xfrm>
            <a:off x="692368" y="4091179"/>
            <a:ext cx="476412" cy="369332"/>
          </a:xfrm>
          <a:prstGeom prst="rect">
            <a:avLst/>
          </a:prstGeom>
          <a:noFill/>
        </p:spPr>
        <p:txBody>
          <a:bodyPr wrap="none" rtlCol="0">
            <a:spAutoFit/>
          </a:bodyPr>
          <a:lstStyle/>
          <a:p>
            <a:r>
              <a:rPr lang="en-US" dirty="0">
                <a:solidFill>
                  <a:schemeClr val="tx1">
                    <a:lumMod val="50000"/>
                    <a:lumOff val="50000"/>
                  </a:schemeClr>
                </a:solidFill>
              </a:rPr>
              <a:t>.20</a:t>
            </a:r>
          </a:p>
        </p:txBody>
      </p:sp>
      <p:sp>
        <p:nvSpPr>
          <p:cNvPr id="21" name="TextBox 20"/>
          <p:cNvSpPr txBox="1"/>
          <p:nvPr/>
        </p:nvSpPr>
        <p:spPr>
          <a:xfrm>
            <a:off x="692368" y="3218821"/>
            <a:ext cx="476412" cy="369332"/>
          </a:xfrm>
          <a:prstGeom prst="rect">
            <a:avLst/>
          </a:prstGeom>
          <a:noFill/>
        </p:spPr>
        <p:txBody>
          <a:bodyPr wrap="none" rtlCol="0">
            <a:spAutoFit/>
          </a:bodyPr>
          <a:lstStyle/>
          <a:p>
            <a:r>
              <a:rPr lang="en-US" dirty="0">
                <a:solidFill>
                  <a:schemeClr val="tx1">
                    <a:lumMod val="50000"/>
                    <a:lumOff val="50000"/>
                  </a:schemeClr>
                </a:solidFill>
              </a:rPr>
              <a:t>.30</a:t>
            </a:r>
          </a:p>
        </p:txBody>
      </p:sp>
      <p:sp>
        <p:nvSpPr>
          <p:cNvPr id="22" name="TextBox 21"/>
          <p:cNvSpPr txBox="1"/>
          <p:nvPr/>
        </p:nvSpPr>
        <p:spPr>
          <a:xfrm>
            <a:off x="692368" y="2356296"/>
            <a:ext cx="476412" cy="369332"/>
          </a:xfrm>
          <a:prstGeom prst="rect">
            <a:avLst/>
          </a:prstGeom>
          <a:noFill/>
        </p:spPr>
        <p:txBody>
          <a:bodyPr wrap="none" rtlCol="0">
            <a:spAutoFit/>
          </a:bodyPr>
          <a:lstStyle/>
          <a:p>
            <a:r>
              <a:rPr lang="en-US" dirty="0">
                <a:solidFill>
                  <a:schemeClr val="tx1">
                    <a:lumMod val="50000"/>
                    <a:lumOff val="50000"/>
                  </a:schemeClr>
                </a:solidFill>
              </a:rPr>
              <a:t>.40</a:t>
            </a:r>
          </a:p>
        </p:txBody>
      </p:sp>
      <p:sp>
        <p:nvSpPr>
          <p:cNvPr id="29" name="TextBox 28"/>
          <p:cNvSpPr txBox="1"/>
          <p:nvPr/>
        </p:nvSpPr>
        <p:spPr>
          <a:xfrm>
            <a:off x="692368" y="1481673"/>
            <a:ext cx="476412" cy="369332"/>
          </a:xfrm>
          <a:prstGeom prst="rect">
            <a:avLst/>
          </a:prstGeom>
          <a:noFill/>
        </p:spPr>
        <p:txBody>
          <a:bodyPr wrap="none" rtlCol="0">
            <a:spAutoFit/>
          </a:bodyPr>
          <a:lstStyle/>
          <a:p>
            <a:r>
              <a:rPr lang="en-US" dirty="0">
                <a:solidFill>
                  <a:schemeClr val="tx1">
                    <a:lumMod val="50000"/>
                    <a:lumOff val="50000"/>
                  </a:schemeClr>
                </a:solidFill>
              </a:rPr>
              <a:t>.50</a:t>
            </a:r>
          </a:p>
        </p:txBody>
      </p:sp>
      <p:sp>
        <p:nvSpPr>
          <p:cNvPr id="30" name="TextBox 29"/>
          <p:cNvSpPr txBox="1"/>
          <p:nvPr/>
        </p:nvSpPr>
        <p:spPr>
          <a:xfrm>
            <a:off x="692368" y="630731"/>
            <a:ext cx="476412" cy="369332"/>
          </a:xfrm>
          <a:prstGeom prst="rect">
            <a:avLst/>
          </a:prstGeom>
          <a:noFill/>
        </p:spPr>
        <p:txBody>
          <a:bodyPr wrap="none" rtlCol="0">
            <a:spAutoFit/>
          </a:bodyPr>
          <a:lstStyle/>
          <a:p>
            <a:r>
              <a:rPr lang="en-US" dirty="0">
                <a:solidFill>
                  <a:schemeClr val="tx1">
                    <a:lumMod val="50000"/>
                    <a:lumOff val="50000"/>
                  </a:schemeClr>
                </a:solidFill>
              </a:rPr>
              <a:t>.60</a:t>
            </a:r>
          </a:p>
        </p:txBody>
      </p:sp>
      <p:sp>
        <p:nvSpPr>
          <p:cNvPr id="37" name="TextBox 36"/>
          <p:cNvSpPr txBox="1"/>
          <p:nvPr/>
        </p:nvSpPr>
        <p:spPr>
          <a:xfrm>
            <a:off x="11613610" y="5911876"/>
            <a:ext cx="476412" cy="369332"/>
          </a:xfrm>
          <a:prstGeom prst="rect">
            <a:avLst/>
          </a:prstGeom>
          <a:noFill/>
        </p:spPr>
        <p:txBody>
          <a:bodyPr wrap="none" rtlCol="0">
            <a:spAutoFit/>
          </a:bodyPr>
          <a:lstStyle/>
          <a:p>
            <a:r>
              <a:rPr lang="en-US" dirty="0">
                <a:solidFill>
                  <a:schemeClr val="tx1">
                    <a:lumMod val="50000"/>
                    <a:lumOff val="50000"/>
                  </a:schemeClr>
                </a:solidFill>
              </a:rPr>
              <a:t>.08</a:t>
            </a:r>
          </a:p>
        </p:txBody>
      </p:sp>
      <p:cxnSp>
        <p:nvCxnSpPr>
          <p:cNvPr id="12" name="Straight Connector 11"/>
          <p:cNvCxnSpPr/>
          <p:nvPr/>
        </p:nvCxnSpPr>
        <p:spPr>
          <a:xfrm>
            <a:off x="1086420" y="1608084"/>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86420" y="3343026"/>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86420" y="4210497"/>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86420" y="4831270"/>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86420" y="2475555"/>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73573" y="5911876"/>
            <a:ext cx="476412" cy="369332"/>
          </a:xfrm>
          <a:prstGeom prst="rect">
            <a:avLst/>
          </a:prstGeom>
          <a:noFill/>
        </p:spPr>
        <p:txBody>
          <a:bodyPr wrap="none" rtlCol="0">
            <a:spAutoFit/>
          </a:bodyPr>
          <a:lstStyle/>
          <a:p>
            <a:r>
              <a:rPr lang="en-US" dirty="0">
                <a:solidFill>
                  <a:schemeClr val="tx1">
                    <a:lumMod val="50000"/>
                    <a:lumOff val="50000"/>
                  </a:schemeClr>
                </a:solidFill>
              </a:rPr>
              <a:t>.02</a:t>
            </a:r>
          </a:p>
        </p:txBody>
      </p:sp>
      <p:sp>
        <p:nvSpPr>
          <p:cNvPr id="33" name="TextBox 32"/>
          <p:cNvSpPr txBox="1"/>
          <p:nvPr/>
        </p:nvSpPr>
        <p:spPr>
          <a:xfrm>
            <a:off x="6253585" y="5911876"/>
            <a:ext cx="476412" cy="369332"/>
          </a:xfrm>
          <a:prstGeom prst="rect">
            <a:avLst/>
          </a:prstGeom>
          <a:noFill/>
        </p:spPr>
        <p:txBody>
          <a:bodyPr wrap="none" rtlCol="0">
            <a:spAutoFit/>
          </a:bodyPr>
          <a:lstStyle/>
          <a:p>
            <a:r>
              <a:rPr lang="en-US" dirty="0">
                <a:solidFill>
                  <a:schemeClr val="tx1">
                    <a:lumMod val="50000"/>
                    <a:lumOff val="50000"/>
                  </a:schemeClr>
                </a:solidFill>
              </a:rPr>
              <a:t>.04</a:t>
            </a:r>
          </a:p>
        </p:txBody>
      </p:sp>
      <p:sp>
        <p:nvSpPr>
          <p:cNvPr id="34" name="TextBox 33"/>
          <p:cNvSpPr txBox="1"/>
          <p:nvPr/>
        </p:nvSpPr>
        <p:spPr>
          <a:xfrm>
            <a:off x="8933597" y="5911876"/>
            <a:ext cx="476412" cy="369332"/>
          </a:xfrm>
          <a:prstGeom prst="rect">
            <a:avLst/>
          </a:prstGeom>
          <a:noFill/>
        </p:spPr>
        <p:txBody>
          <a:bodyPr wrap="none" rtlCol="0">
            <a:spAutoFit/>
          </a:bodyPr>
          <a:lstStyle/>
          <a:p>
            <a:r>
              <a:rPr lang="en-US" dirty="0">
                <a:solidFill>
                  <a:schemeClr val="tx1">
                    <a:lumMod val="50000"/>
                    <a:lumOff val="50000"/>
                  </a:schemeClr>
                </a:solidFill>
              </a:rPr>
              <a:t>.06</a:t>
            </a:r>
          </a:p>
        </p:txBody>
      </p:sp>
      <p:sp>
        <p:nvSpPr>
          <p:cNvPr id="47" name="TextBox 46"/>
          <p:cNvSpPr txBox="1"/>
          <p:nvPr/>
        </p:nvSpPr>
        <p:spPr>
          <a:xfrm rot="16200000">
            <a:off x="-1465221" y="3229750"/>
            <a:ext cx="3583033" cy="369332"/>
          </a:xfrm>
          <a:prstGeom prst="rect">
            <a:avLst/>
          </a:prstGeom>
          <a:solidFill>
            <a:schemeClr val="bg1"/>
          </a:solidFill>
        </p:spPr>
        <p:txBody>
          <a:bodyPr wrap="none" rtlCol="0">
            <a:spAutoFit/>
          </a:bodyPr>
          <a:lstStyle/>
          <a:p>
            <a:pPr algn="ctr"/>
            <a:r>
              <a:rPr lang="en-US" sz="1800" dirty="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Magnitude of Impact on Turnover</a:t>
            </a:r>
          </a:p>
        </p:txBody>
      </p:sp>
      <p:sp>
        <p:nvSpPr>
          <p:cNvPr id="2" name="TextBox 1"/>
          <p:cNvSpPr txBox="1"/>
          <p:nvPr/>
        </p:nvSpPr>
        <p:spPr>
          <a:xfrm>
            <a:off x="-5734" y="6622067"/>
            <a:ext cx="3320140" cy="369332"/>
          </a:xfrm>
          <a:prstGeom prst="rect">
            <a:avLst/>
          </a:prstGeom>
          <a:noFill/>
        </p:spPr>
        <p:txBody>
          <a:bodyPr wrap="none" rtlCol="0">
            <a:spAutoFit/>
          </a:bodyPr>
          <a:lstStyle/>
          <a:p>
            <a:r>
              <a:rPr lang="en-US" sz="900" i="1" dirty="0">
                <a:solidFill>
                  <a:schemeClr val="bg1">
                    <a:lumMod val="65000"/>
                  </a:schemeClr>
                </a:solidFill>
              </a:rPr>
              <a:t>Note: **Actual accuracy is .11; Source: Rubenstein et al 2018</a:t>
            </a:r>
          </a:p>
          <a:p>
            <a:r>
              <a:rPr lang="en-US" sz="900" i="1" dirty="0">
                <a:solidFill>
                  <a:schemeClr val="bg1">
                    <a:lumMod val="65000"/>
                  </a:schemeClr>
                </a:solidFill>
              </a:rPr>
              <a:t> </a:t>
            </a:r>
          </a:p>
        </p:txBody>
      </p:sp>
      <p:sp>
        <p:nvSpPr>
          <p:cNvPr id="401" name="TextBox 400"/>
          <p:cNvSpPr txBox="1"/>
          <p:nvPr/>
        </p:nvSpPr>
        <p:spPr>
          <a:xfrm>
            <a:off x="5053629" y="4361203"/>
            <a:ext cx="1503938" cy="253916"/>
          </a:xfrm>
          <a:prstGeom prst="rect">
            <a:avLst/>
          </a:prstGeom>
          <a:noFill/>
        </p:spPr>
        <p:txBody>
          <a:bodyPr wrap="none" rtlCol="0" anchor="ctr">
            <a:spAutoFit/>
          </a:bodyPr>
          <a:lstStyle/>
          <a:p>
            <a:r>
              <a:rPr lang="en-US" sz="1050" dirty="0"/>
              <a:t>Job Characteristics (-)</a:t>
            </a:r>
          </a:p>
        </p:txBody>
      </p:sp>
      <p:sp>
        <p:nvSpPr>
          <p:cNvPr id="419" name="TextBox 418"/>
          <p:cNvSpPr txBox="1"/>
          <p:nvPr/>
        </p:nvSpPr>
        <p:spPr>
          <a:xfrm>
            <a:off x="5065944" y="5509320"/>
            <a:ext cx="1455848" cy="253916"/>
          </a:xfrm>
          <a:prstGeom prst="rect">
            <a:avLst/>
          </a:prstGeom>
          <a:noFill/>
        </p:spPr>
        <p:txBody>
          <a:bodyPr wrap="none" rtlCol="0" anchor="ctr">
            <a:spAutoFit/>
          </a:bodyPr>
          <a:lstStyle/>
          <a:p>
            <a:r>
              <a:rPr lang="en-US" sz="1050" dirty="0"/>
              <a:t>Organization Size (+)</a:t>
            </a:r>
          </a:p>
        </p:txBody>
      </p:sp>
      <p:sp>
        <p:nvSpPr>
          <p:cNvPr id="422" name="TextBox 421"/>
          <p:cNvSpPr txBox="1"/>
          <p:nvPr/>
        </p:nvSpPr>
        <p:spPr>
          <a:xfrm>
            <a:off x="6646752" y="3791384"/>
            <a:ext cx="1098378" cy="253916"/>
          </a:xfrm>
          <a:prstGeom prst="rect">
            <a:avLst/>
          </a:prstGeom>
          <a:noFill/>
        </p:spPr>
        <p:txBody>
          <a:bodyPr wrap="none" rtlCol="0" anchor="ctr">
            <a:spAutoFit/>
          </a:bodyPr>
          <a:lstStyle/>
          <a:p>
            <a:r>
              <a:rPr lang="en-US" sz="1050" dirty="0"/>
              <a:t>Job Security (-)</a:t>
            </a:r>
          </a:p>
        </p:txBody>
      </p:sp>
      <p:sp>
        <p:nvSpPr>
          <p:cNvPr id="428" name="TextBox 427"/>
          <p:cNvSpPr txBox="1"/>
          <p:nvPr/>
        </p:nvSpPr>
        <p:spPr>
          <a:xfrm>
            <a:off x="6643610" y="4227434"/>
            <a:ext cx="1737976" cy="253916"/>
          </a:xfrm>
          <a:prstGeom prst="rect">
            <a:avLst/>
          </a:prstGeom>
          <a:noFill/>
        </p:spPr>
        <p:txBody>
          <a:bodyPr wrap="none" rtlCol="0" anchor="ctr">
            <a:spAutoFit/>
          </a:bodyPr>
          <a:lstStyle/>
          <a:p>
            <a:r>
              <a:rPr lang="en-US" sz="1050" dirty="0"/>
              <a:t>Organizational Support (-)</a:t>
            </a:r>
          </a:p>
        </p:txBody>
      </p:sp>
      <p:sp>
        <p:nvSpPr>
          <p:cNvPr id="434" name="TextBox 433"/>
          <p:cNvSpPr txBox="1"/>
          <p:nvPr/>
        </p:nvSpPr>
        <p:spPr>
          <a:xfrm>
            <a:off x="6651435" y="4555323"/>
            <a:ext cx="1298753" cy="253916"/>
          </a:xfrm>
          <a:prstGeom prst="rect">
            <a:avLst/>
          </a:prstGeom>
          <a:noFill/>
        </p:spPr>
        <p:txBody>
          <a:bodyPr wrap="none" rtlCol="0" anchor="ctr">
            <a:spAutoFit/>
          </a:bodyPr>
          <a:lstStyle/>
          <a:p>
            <a:r>
              <a:rPr lang="en-US" sz="1050" dirty="0"/>
              <a:t>Role Ambiguity (+)</a:t>
            </a:r>
          </a:p>
        </p:txBody>
      </p:sp>
      <p:sp>
        <p:nvSpPr>
          <p:cNvPr id="440" name="TextBox 439"/>
          <p:cNvSpPr txBox="1"/>
          <p:nvPr/>
        </p:nvSpPr>
        <p:spPr>
          <a:xfrm>
            <a:off x="6653995" y="4850211"/>
            <a:ext cx="1138453" cy="253916"/>
          </a:xfrm>
          <a:prstGeom prst="rect">
            <a:avLst/>
          </a:prstGeom>
          <a:noFill/>
        </p:spPr>
        <p:txBody>
          <a:bodyPr wrap="none" rtlCol="0" anchor="ctr">
            <a:spAutoFit/>
          </a:bodyPr>
          <a:lstStyle/>
          <a:p>
            <a:r>
              <a:rPr lang="en-US" sz="1050" dirty="0" err="1"/>
              <a:t>Routinization</a:t>
            </a:r>
            <a:r>
              <a:rPr lang="en-US" sz="1050" dirty="0"/>
              <a:t> (-)</a:t>
            </a:r>
          </a:p>
        </p:txBody>
      </p:sp>
      <p:sp>
        <p:nvSpPr>
          <p:cNvPr id="449" name="TextBox 448"/>
          <p:cNvSpPr txBox="1"/>
          <p:nvPr/>
        </p:nvSpPr>
        <p:spPr>
          <a:xfrm>
            <a:off x="6647243" y="5582215"/>
            <a:ext cx="1353256" cy="253916"/>
          </a:xfrm>
          <a:prstGeom prst="rect">
            <a:avLst/>
          </a:prstGeom>
          <a:noFill/>
        </p:spPr>
        <p:txBody>
          <a:bodyPr wrap="none" rtlCol="0" anchor="ctr">
            <a:spAutoFit/>
          </a:bodyPr>
          <a:lstStyle/>
          <a:p>
            <a:r>
              <a:rPr lang="en-US" sz="1050" dirty="0"/>
              <a:t>Task Complexity (-)</a:t>
            </a:r>
          </a:p>
        </p:txBody>
      </p:sp>
      <p:sp>
        <p:nvSpPr>
          <p:cNvPr id="470" name="TextBox 469"/>
          <p:cNvSpPr txBox="1"/>
          <p:nvPr/>
        </p:nvSpPr>
        <p:spPr>
          <a:xfrm>
            <a:off x="10475353" y="5194623"/>
            <a:ext cx="1183337" cy="253916"/>
          </a:xfrm>
          <a:prstGeom prst="rect">
            <a:avLst/>
          </a:prstGeom>
          <a:noFill/>
        </p:spPr>
        <p:txBody>
          <a:bodyPr wrap="none" rtlCol="0" anchor="ctr">
            <a:spAutoFit/>
          </a:bodyPr>
          <a:lstStyle/>
          <a:p>
            <a:r>
              <a:rPr lang="en-US" sz="1050" dirty="0"/>
              <a:t>Centralization (-)</a:t>
            </a:r>
          </a:p>
        </p:txBody>
      </p:sp>
      <p:sp>
        <p:nvSpPr>
          <p:cNvPr id="473" name="TextBox 472"/>
          <p:cNvSpPr txBox="1"/>
          <p:nvPr/>
        </p:nvSpPr>
        <p:spPr>
          <a:xfrm>
            <a:off x="10462171" y="5376909"/>
            <a:ext cx="1409637" cy="415498"/>
          </a:xfrm>
          <a:prstGeom prst="rect">
            <a:avLst/>
          </a:prstGeom>
          <a:noFill/>
        </p:spPr>
        <p:txBody>
          <a:bodyPr wrap="square" rtlCol="0" anchor="ctr">
            <a:spAutoFit/>
          </a:bodyPr>
          <a:lstStyle/>
          <a:p>
            <a:r>
              <a:rPr lang="en-US" sz="1050" dirty="0"/>
              <a:t>Organizational Prestige (-)</a:t>
            </a:r>
          </a:p>
        </p:txBody>
      </p:sp>
      <p:sp>
        <p:nvSpPr>
          <p:cNvPr id="479" name="TextBox 478"/>
          <p:cNvSpPr txBox="1"/>
          <p:nvPr/>
        </p:nvSpPr>
        <p:spPr>
          <a:xfrm>
            <a:off x="10475352" y="4020865"/>
            <a:ext cx="1396456" cy="415498"/>
          </a:xfrm>
          <a:prstGeom prst="rect">
            <a:avLst/>
          </a:prstGeom>
          <a:noFill/>
        </p:spPr>
        <p:txBody>
          <a:bodyPr wrap="square" rtlCol="0" anchor="ctr">
            <a:spAutoFit/>
          </a:bodyPr>
          <a:lstStyle/>
          <a:p>
            <a:r>
              <a:rPr lang="en-US" sz="1050" dirty="0"/>
              <a:t>Reward Contingency (-)**</a:t>
            </a:r>
          </a:p>
        </p:txBody>
      </p:sp>
      <p:sp>
        <p:nvSpPr>
          <p:cNvPr id="210" name="TextBox 209"/>
          <p:cNvSpPr txBox="1"/>
          <p:nvPr/>
        </p:nvSpPr>
        <p:spPr>
          <a:xfrm>
            <a:off x="3695684" y="4495003"/>
            <a:ext cx="1125629" cy="253916"/>
          </a:xfrm>
          <a:prstGeom prst="rect">
            <a:avLst/>
          </a:prstGeom>
          <a:noFill/>
        </p:spPr>
        <p:txBody>
          <a:bodyPr wrap="none" rtlCol="0" anchor="ctr">
            <a:spAutoFit/>
          </a:bodyPr>
          <a:lstStyle/>
          <a:p>
            <a:r>
              <a:rPr lang="en-US" sz="1050" dirty="0"/>
              <a:t>Instr. Comm. (-)</a:t>
            </a:r>
          </a:p>
        </p:txBody>
      </p:sp>
      <p:cxnSp>
        <p:nvCxnSpPr>
          <p:cNvPr id="41" name="Straight Connector 40">
            <a:extLst>
              <a:ext uri="{FF2B5EF4-FFF2-40B4-BE49-F238E27FC236}">
                <a16:creationId xmlns:a16="http://schemas.microsoft.com/office/drawing/2014/main" id="{07062B07-6EC7-B021-686A-C4BB77B0BE82}"/>
              </a:ext>
            </a:extLst>
          </p:cNvPr>
          <p:cNvCxnSpPr/>
          <p:nvPr/>
        </p:nvCxnSpPr>
        <p:spPr>
          <a:xfrm>
            <a:off x="1086420" y="792739"/>
            <a:ext cx="0" cy="512012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FB8158-B1C2-2E40-5088-294CCB029D48}"/>
              </a:ext>
            </a:extLst>
          </p:cNvPr>
          <p:cNvCxnSpPr/>
          <p:nvPr/>
        </p:nvCxnSpPr>
        <p:spPr>
          <a:xfrm>
            <a:off x="1086420" y="5912859"/>
            <a:ext cx="1085333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70BC7D1C-56E8-0DED-80CF-F7FC39D02003}"/>
              </a:ext>
            </a:extLst>
          </p:cNvPr>
          <p:cNvSpPr txBox="1"/>
          <p:nvPr/>
        </p:nvSpPr>
        <p:spPr>
          <a:xfrm>
            <a:off x="2255207" y="5911876"/>
            <a:ext cx="433132" cy="307777"/>
          </a:xfrm>
          <a:prstGeom prst="rect">
            <a:avLst/>
          </a:prstGeom>
          <a:noFill/>
        </p:spPr>
        <p:txBody>
          <a:bodyPr wrap="none" rtlCol="0">
            <a:spAutoFit/>
          </a:bodyPr>
          <a:lstStyle/>
          <a:p>
            <a:r>
              <a:rPr lang="en-US" dirty="0">
                <a:solidFill>
                  <a:schemeClr val="tx1">
                    <a:lumMod val="50000"/>
                    <a:lumOff val="50000"/>
                  </a:schemeClr>
                </a:solidFill>
              </a:rPr>
              <a:t>.01</a:t>
            </a:r>
          </a:p>
        </p:txBody>
      </p:sp>
      <p:sp>
        <p:nvSpPr>
          <p:cNvPr id="232" name="TextBox 231">
            <a:extLst>
              <a:ext uri="{FF2B5EF4-FFF2-40B4-BE49-F238E27FC236}">
                <a16:creationId xmlns:a16="http://schemas.microsoft.com/office/drawing/2014/main" id="{4A1F3635-0248-23C1-516F-2475C9B68805}"/>
              </a:ext>
            </a:extLst>
          </p:cNvPr>
          <p:cNvSpPr txBox="1"/>
          <p:nvPr/>
        </p:nvSpPr>
        <p:spPr>
          <a:xfrm>
            <a:off x="4935219" y="5911876"/>
            <a:ext cx="433132" cy="307777"/>
          </a:xfrm>
          <a:prstGeom prst="rect">
            <a:avLst/>
          </a:prstGeom>
          <a:noFill/>
        </p:spPr>
        <p:txBody>
          <a:bodyPr wrap="none" rtlCol="0">
            <a:spAutoFit/>
          </a:bodyPr>
          <a:lstStyle/>
          <a:p>
            <a:r>
              <a:rPr lang="en-US" dirty="0">
                <a:solidFill>
                  <a:schemeClr val="tx1">
                    <a:lumMod val="50000"/>
                    <a:lumOff val="50000"/>
                  </a:schemeClr>
                </a:solidFill>
              </a:rPr>
              <a:t>.03</a:t>
            </a:r>
          </a:p>
        </p:txBody>
      </p:sp>
      <p:sp>
        <p:nvSpPr>
          <p:cNvPr id="233" name="TextBox 232">
            <a:extLst>
              <a:ext uri="{FF2B5EF4-FFF2-40B4-BE49-F238E27FC236}">
                <a16:creationId xmlns:a16="http://schemas.microsoft.com/office/drawing/2014/main" id="{A2A4DFDA-B679-F7C4-EE2E-9A3477F206A0}"/>
              </a:ext>
            </a:extLst>
          </p:cNvPr>
          <p:cNvSpPr txBox="1"/>
          <p:nvPr/>
        </p:nvSpPr>
        <p:spPr>
          <a:xfrm>
            <a:off x="10295243" y="5911876"/>
            <a:ext cx="433132" cy="307777"/>
          </a:xfrm>
          <a:prstGeom prst="rect">
            <a:avLst/>
          </a:prstGeom>
          <a:noFill/>
        </p:spPr>
        <p:txBody>
          <a:bodyPr wrap="none" rtlCol="0">
            <a:spAutoFit/>
          </a:bodyPr>
          <a:lstStyle/>
          <a:p>
            <a:r>
              <a:rPr lang="en-US" dirty="0">
                <a:solidFill>
                  <a:schemeClr val="tx1">
                    <a:lumMod val="50000"/>
                    <a:lumOff val="50000"/>
                  </a:schemeClr>
                </a:solidFill>
              </a:rPr>
              <a:t>.07</a:t>
            </a:r>
          </a:p>
        </p:txBody>
      </p:sp>
      <p:sp>
        <p:nvSpPr>
          <p:cNvPr id="234" name="TextBox 233">
            <a:extLst>
              <a:ext uri="{FF2B5EF4-FFF2-40B4-BE49-F238E27FC236}">
                <a16:creationId xmlns:a16="http://schemas.microsoft.com/office/drawing/2014/main" id="{421BAE86-84B0-E5B5-D831-021844130783}"/>
              </a:ext>
            </a:extLst>
          </p:cNvPr>
          <p:cNvSpPr txBox="1"/>
          <p:nvPr/>
        </p:nvSpPr>
        <p:spPr>
          <a:xfrm>
            <a:off x="7615231" y="5911876"/>
            <a:ext cx="433132" cy="307777"/>
          </a:xfrm>
          <a:prstGeom prst="rect">
            <a:avLst/>
          </a:prstGeom>
          <a:noFill/>
        </p:spPr>
        <p:txBody>
          <a:bodyPr wrap="none" rtlCol="0">
            <a:spAutoFit/>
          </a:bodyPr>
          <a:lstStyle/>
          <a:p>
            <a:r>
              <a:rPr lang="en-US" dirty="0">
                <a:solidFill>
                  <a:schemeClr val="tx1">
                    <a:lumMod val="50000"/>
                    <a:lumOff val="50000"/>
                  </a:schemeClr>
                </a:solidFill>
              </a:rPr>
              <a:t>.05</a:t>
            </a:r>
          </a:p>
        </p:txBody>
      </p:sp>
      <p:sp>
        <p:nvSpPr>
          <p:cNvPr id="300" name="Diamond 299">
            <a:extLst>
              <a:ext uri="{FF2B5EF4-FFF2-40B4-BE49-F238E27FC236}">
                <a16:creationId xmlns:a16="http://schemas.microsoft.com/office/drawing/2014/main" id="{ECCC701F-8E64-B89A-5BB8-1E59C7E0C191}"/>
              </a:ext>
            </a:extLst>
          </p:cNvPr>
          <p:cNvSpPr/>
          <p:nvPr/>
        </p:nvSpPr>
        <p:spPr>
          <a:xfrm>
            <a:off x="4888255" y="4374909"/>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1" name="Diamond 300">
            <a:extLst>
              <a:ext uri="{FF2B5EF4-FFF2-40B4-BE49-F238E27FC236}">
                <a16:creationId xmlns:a16="http://schemas.microsoft.com/office/drawing/2014/main" id="{DBD23A24-D243-882F-C7F6-08D662185A4A}"/>
              </a:ext>
            </a:extLst>
          </p:cNvPr>
          <p:cNvSpPr/>
          <p:nvPr/>
        </p:nvSpPr>
        <p:spPr>
          <a:xfrm>
            <a:off x="3546751" y="4518283"/>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2" name="Diamond 301">
            <a:extLst>
              <a:ext uri="{FF2B5EF4-FFF2-40B4-BE49-F238E27FC236}">
                <a16:creationId xmlns:a16="http://schemas.microsoft.com/office/drawing/2014/main" id="{B92C9EC3-6192-C567-EAA9-6D9171C408D5}"/>
              </a:ext>
            </a:extLst>
          </p:cNvPr>
          <p:cNvSpPr/>
          <p:nvPr/>
        </p:nvSpPr>
        <p:spPr>
          <a:xfrm>
            <a:off x="6473651" y="4258443"/>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3" name="Diamond 302">
            <a:extLst>
              <a:ext uri="{FF2B5EF4-FFF2-40B4-BE49-F238E27FC236}">
                <a16:creationId xmlns:a16="http://schemas.microsoft.com/office/drawing/2014/main" id="{1302A424-F881-FC96-E537-C2A218C253D5}"/>
              </a:ext>
            </a:extLst>
          </p:cNvPr>
          <p:cNvSpPr/>
          <p:nvPr/>
        </p:nvSpPr>
        <p:spPr>
          <a:xfrm>
            <a:off x="6473651" y="4576977"/>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4" name="Diamond 303">
            <a:extLst>
              <a:ext uri="{FF2B5EF4-FFF2-40B4-BE49-F238E27FC236}">
                <a16:creationId xmlns:a16="http://schemas.microsoft.com/office/drawing/2014/main" id="{32787AB0-3737-75F4-D78C-BC5EE17F9C4E}"/>
              </a:ext>
            </a:extLst>
          </p:cNvPr>
          <p:cNvSpPr/>
          <p:nvPr/>
        </p:nvSpPr>
        <p:spPr>
          <a:xfrm>
            <a:off x="6473651" y="4888718"/>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5" name="Diamond 304">
            <a:extLst>
              <a:ext uri="{FF2B5EF4-FFF2-40B4-BE49-F238E27FC236}">
                <a16:creationId xmlns:a16="http://schemas.microsoft.com/office/drawing/2014/main" id="{E438FBD0-6A67-4D22-8F58-FCA356B5479D}"/>
              </a:ext>
            </a:extLst>
          </p:cNvPr>
          <p:cNvSpPr/>
          <p:nvPr/>
        </p:nvSpPr>
        <p:spPr>
          <a:xfrm>
            <a:off x="6473651" y="5602009"/>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7" name="Diamond 306">
            <a:extLst>
              <a:ext uri="{FF2B5EF4-FFF2-40B4-BE49-F238E27FC236}">
                <a16:creationId xmlns:a16="http://schemas.microsoft.com/office/drawing/2014/main" id="{8F2532B7-5DB5-E197-6681-40EC188D69D8}"/>
              </a:ext>
            </a:extLst>
          </p:cNvPr>
          <p:cNvSpPr/>
          <p:nvPr/>
        </p:nvSpPr>
        <p:spPr>
          <a:xfrm>
            <a:off x="4888255" y="5533958"/>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1" name="Diamond 310">
            <a:extLst>
              <a:ext uri="{FF2B5EF4-FFF2-40B4-BE49-F238E27FC236}">
                <a16:creationId xmlns:a16="http://schemas.microsoft.com/office/drawing/2014/main" id="{F35B8128-BC75-19B6-2BA2-E047B5DA4672}"/>
              </a:ext>
            </a:extLst>
          </p:cNvPr>
          <p:cNvSpPr/>
          <p:nvPr/>
        </p:nvSpPr>
        <p:spPr>
          <a:xfrm>
            <a:off x="6473651" y="3821738"/>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8" name="Diamond 307">
            <a:extLst>
              <a:ext uri="{FF2B5EF4-FFF2-40B4-BE49-F238E27FC236}">
                <a16:creationId xmlns:a16="http://schemas.microsoft.com/office/drawing/2014/main" id="{695C179C-BE7B-98B3-C9C4-3D594429059D}"/>
              </a:ext>
            </a:extLst>
          </p:cNvPr>
          <p:cNvSpPr/>
          <p:nvPr/>
        </p:nvSpPr>
        <p:spPr>
          <a:xfrm>
            <a:off x="10310733" y="4134060"/>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9" name="Diamond 308">
            <a:extLst>
              <a:ext uri="{FF2B5EF4-FFF2-40B4-BE49-F238E27FC236}">
                <a16:creationId xmlns:a16="http://schemas.microsoft.com/office/drawing/2014/main" id="{9E18E5DE-4860-6E6F-6E06-813611D7AC8D}"/>
              </a:ext>
            </a:extLst>
          </p:cNvPr>
          <p:cNvSpPr/>
          <p:nvPr/>
        </p:nvSpPr>
        <p:spPr>
          <a:xfrm>
            <a:off x="10310733" y="5218960"/>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0" name="Diamond 309">
            <a:extLst>
              <a:ext uri="{FF2B5EF4-FFF2-40B4-BE49-F238E27FC236}">
                <a16:creationId xmlns:a16="http://schemas.microsoft.com/office/drawing/2014/main" id="{CCD97881-1961-B6D5-0B29-58E60B620086}"/>
              </a:ext>
            </a:extLst>
          </p:cNvPr>
          <p:cNvSpPr/>
          <p:nvPr/>
        </p:nvSpPr>
        <p:spPr>
          <a:xfrm>
            <a:off x="10310733" y="5479544"/>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9" name="TextBox 328">
            <a:extLst>
              <a:ext uri="{FF2B5EF4-FFF2-40B4-BE49-F238E27FC236}">
                <a16:creationId xmlns:a16="http://schemas.microsoft.com/office/drawing/2014/main" id="{8DC7E79B-41BB-42A6-FBB5-483F926F8434}"/>
              </a:ext>
            </a:extLst>
          </p:cNvPr>
          <p:cNvSpPr txBox="1"/>
          <p:nvPr/>
        </p:nvSpPr>
        <p:spPr>
          <a:xfrm>
            <a:off x="3695684" y="4970390"/>
            <a:ext cx="715260" cy="253916"/>
          </a:xfrm>
          <a:prstGeom prst="rect">
            <a:avLst/>
          </a:prstGeom>
          <a:noFill/>
        </p:spPr>
        <p:txBody>
          <a:bodyPr wrap="none" rtlCol="0" anchor="ctr">
            <a:spAutoFit/>
          </a:bodyPr>
          <a:lstStyle/>
          <a:p>
            <a:r>
              <a:rPr lang="en-US" sz="1050" dirty="0"/>
              <a:t>OCBs (-)</a:t>
            </a:r>
          </a:p>
        </p:txBody>
      </p:sp>
      <p:sp>
        <p:nvSpPr>
          <p:cNvPr id="337" name="Diamond 336">
            <a:extLst>
              <a:ext uri="{FF2B5EF4-FFF2-40B4-BE49-F238E27FC236}">
                <a16:creationId xmlns:a16="http://schemas.microsoft.com/office/drawing/2014/main" id="{78E8ACFB-B08F-5AF5-3C05-9B1F5D1C71B3}"/>
              </a:ext>
            </a:extLst>
          </p:cNvPr>
          <p:cNvSpPr/>
          <p:nvPr/>
        </p:nvSpPr>
        <p:spPr>
          <a:xfrm>
            <a:off x="3546751" y="4988421"/>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 name="TextBox 3">
            <a:extLst>
              <a:ext uri="{FF2B5EF4-FFF2-40B4-BE49-F238E27FC236}">
                <a16:creationId xmlns:a16="http://schemas.microsoft.com/office/drawing/2014/main" id="{8E7C3426-F4CB-81E2-342D-306BBB076D99}"/>
              </a:ext>
            </a:extLst>
          </p:cNvPr>
          <p:cNvSpPr txBox="1"/>
          <p:nvPr/>
        </p:nvSpPr>
        <p:spPr>
          <a:xfrm>
            <a:off x="55148" y="44962"/>
            <a:ext cx="6404317" cy="584775"/>
          </a:xfrm>
          <a:prstGeom prst="rect">
            <a:avLst/>
          </a:prstGeom>
          <a:noFill/>
        </p:spPr>
        <p:txBody>
          <a:bodyPr wrap="none" rtlCol="0">
            <a:spAutoFit/>
          </a:bodyPr>
          <a:lstStyle/>
          <a:p>
            <a:r>
              <a:rPr lang="en-US" sz="3200" b="1"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Drivers of Turnover – Job Related</a:t>
            </a:r>
          </a:p>
        </p:txBody>
      </p:sp>
      <p:sp>
        <p:nvSpPr>
          <p:cNvPr id="17" name="Rectangle 16">
            <a:extLst>
              <a:ext uri="{FF2B5EF4-FFF2-40B4-BE49-F238E27FC236}">
                <a16:creationId xmlns:a16="http://schemas.microsoft.com/office/drawing/2014/main" id="{B2A91CF7-2208-B4A2-98CA-8197FE488B21}"/>
              </a:ext>
            </a:extLst>
          </p:cNvPr>
          <p:cNvSpPr/>
          <p:nvPr/>
        </p:nvSpPr>
        <p:spPr>
          <a:xfrm>
            <a:off x="10201275" y="180455"/>
            <a:ext cx="1777945" cy="39633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7F93903-4317-FD42-4C07-B0E6EF2C7A98}"/>
              </a:ext>
            </a:extLst>
          </p:cNvPr>
          <p:cNvSpPr txBox="1"/>
          <p:nvPr/>
        </p:nvSpPr>
        <p:spPr>
          <a:xfrm>
            <a:off x="10671704" y="269489"/>
            <a:ext cx="1093569" cy="246221"/>
          </a:xfrm>
          <a:prstGeom prst="rect">
            <a:avLst/>
          </a:prstGeom>
          <a:noFill/>
        </p:spPr>
        <p:txBody>
          <a:bodyPr wrap="none" rtlCol="0" anchor="ctr">
            <a:spAutoFit/>
          </a:bodyPr>
          <a:lstStyle/>
          <a:p>
            <a:r>
              <a:rPr lang="en-US" sz="1000" dirty="0"/>
              <a:t>JOB RELATED</a:t>
            </a:r>
          </a:p>
        </p:txBody>
      </p:sp>
      <p:sp>
        <p:nvSpPr>
          <p:cNvPr id="24" name="Diamond 23">
            <a:extLst>
              <a:ext uri="{FF2B5EF4-FFF2-40B4-BE49-F238E27FC236}">
                <a16:creationId xmlns:a16="http://schemas.microsoft.com/office/drawing/2014/main" id="{BE758230-E979-3CE9-FBC4-E98324E9DD29}"/>
              </a:ext>
            </a:extLst>
          </p:cNvPr>
          <p:cNvSpPr/>
          <p:nvPr/>
        </p:nvSpPr>
        <p:spPr>
          <a:xfrm>
            <a:off x="10488824" y="269335"/>
            <a:ext cx="219456" cy="219456"/>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 name="TextBox 2">
            <a:extLst>
              <a:ext uri="{FF2B5EF4-FFF2-40B4-BE49-F238E27FC236}">
                <a16:creationId xmlns:a16="http://schemas.microsoft.com/office/drawing/2014/main" id="{47F4B6D5-3552-CB70-F750-B629D5F1CC2C}"/>
              </a:ext>
            </a:extLst>
          </p:cNvPr>
          <p:cNvSpPr txBox="1"/>
          <p:nvPr/>
        </p:nvSpPr>
        <p:spPr>
          <a:xfrm>
            <a:off x="3779525" y="6259164"/>
            <a:ext cx="5109092" cy="369332"/>
          </a:xfrm>
          <a:prstGeom prst="rect">
            <a:avLst/>
          </a:prstGeom>
          <a:solidFill>
            <a:schemeClr val="bg1"/>
          </a:solidFill>
        </p:spPr>
        <p:txBody>
          <a:bodyPr wrap="none" rtlCol="0">
            <a:spAutoFit/>
          </a:bodyPr>
          <a:lstStyle>
            <a:defPPr marR="0" lvl="0" algn="l" rtl="0">
              <a:lnSpc>
                <a:spcPct val="100000"/>
              </a:lnSpc>
              <a:spcBef>
                <a:spcPts val="0"/>
              </a:spcBef>
              <a:spcAft>
                <a:spcPts val="0"/>
              </a:spcAft>
            </a:defPPr>
            <a:lvl1pPr algn="ctr">
              <a:defRPr sz="180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The Degree to Which Impact Varies by Situation</a:t>
            </a:r>
          </a:p>
        </p:txBody>
      </p:sp>
    </p:spTree>
    <p:extLst>
      <p:ext uri="{BB962C8B-B14F-4D97-AF65-F5344CB8AC3E}">
        <p14:creationId xmlns:p14="http://schemas.microsoft.com/office/powerpoint/2010/main" val="3567098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796757"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541383"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86009"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0E3218-7353-1519-0E84-CB9F6122BCF6}"/>
              </a:ext>
            </a:extLst>
          </p:cNvPr>
          <p:cNvCxnSpPr/>
          <p:nvPr/>
        </p:nvCxnSpPr>
        <p:spPr>
          <a:xfrm>
            <a:off x="5169070"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E3117A4-92EB-FFCF-DBE8-A5283E4EC677}"/>
              </a:ext>
            </a:extLst>
          </p:cNvPr>
          <p:cNvCxnSpPr/>
          <p:nvPr/>
        </p:nvCxnSpPr>
        <p:spPr>
          <a:xfrm>
            <a:off x="242444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238AD9-EA01-EB6A-DCCE-6ABEF681BCFE}"/>
              </a:ext>
            </a:extLst>
          </p:cNvPr>
          <p:cNvCxnSpPr/>
          <p:nvPr/>
        </p:nvCxnSpPr>
        <p:spPr>
          <a:xfrm>
            <a:off x="7913696"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3FBFBB-11E5-FDF6-D30A-0BFA932FBB14}"/>
              </a:ext>
            </a:extLst>
          </p:cNvPr>
          <p:cNvCxnSpPr/>
          <p:nvPr/>
        </p:nvCxnSpPr>
        <p:spPr>
          <a:xfrm>
            <a:off x="1065832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368" y="5911876"/>
            <a:ext cx="476412" cy="369332"/>
          </a:xfrm>
          <a:prstGeom prst="rect">
            <a:avLst/>
          </a:prstGeom>
          <a:noFill/>
        </p:spPr>
        <p:txBody>
          <a:bodyPr wrap="none" rtlCol="0">
            <a:spAutoFit/>
          </a:bodyPr>
          <a:lstStyle/>
          <a:p>
            <a:r>
              <a:rPr lang="en-US" dirty="0">
                <a:solidFill>
                  <a:schemeClr val="tx1">
                    <a:lumMod val="50000"/>
                    <a:lumOff val="50000"/>
                  </a:schemeClr>
                </a:solidFill>
              </a:rPr>
              <a:t>.00</a:t>
            </a:r>
          </a:p>
        </p:txBody>
      </p:sp>
      <p:sp>
        <p:nvSpPr>
          <p:cNvPr id="19" name="TextBox 18"/>
          <p:cNvSpPr txBox="1"/>
          <p:nvPr/>
        </p:nvSpPr>
        <p:spPr>
          <a:xfrm>
            <a:off x="692368" y="4954498"/>
            <a:ext cx="476412" cy="369332"/>
          </a:xfrm>
          <a:prstGeom prst="rect">
            <a:avLst/>
          </a:prstGeom>
          <a:noFill/>
        </p:spPr>
        <p:txBody>
          <a:bodyPr wrap="none" rtlCol="0">
            <a:spAutoFit/>
          </a:bodyPr>
          <a:lstStyle/>
          <a:p>
            <a:r>
              <a:rPr lang="en-US" dirty="0">
                <a:solidFill>
                  <a:schemeClr val="tx1">
                    <a:lumMod val="50000"/>
                    <a:lumOff val="50000"/>
                  </a:schemeClr>
                </a:solidFill>
              </a:rPr>
              <a:t>.10</a:t>
            </a:r>
          </a:p>
        </p:txBody>
      </p:sp>
      <p:sp>
        <p:nvSpPr>
          <p:cNvPr id="20" name="TextBox 19"/>
          <p:cNvSpPr txBox="1"/>
          <p:nvPr/>
        </p:nvSpPr>
        <p:spPr>
          <a:xfrm>
            <a:off x="692368" y="4091179"/>
            <a:ext cx="476412" cy="369332"/>
          </a:xfrm>
          <a:prstGeom prst="rect">
            <a:avLst/>
          </a:prstGeom>
          <a:noFill/>
        </p:spPr>
        <p:txBody>
          <a:bodyPr wrap="none" rtlCol="0">
            <a:spAutoFit/>
          </a:bodyPr>
          <a:lstStyle/>
          <a:p>
            <a:r>
              <a:rPr lang="en-US" dirty="0">
                <a:solidFill>
                  <a:schemeClr val="tx1">
                    <a:lumMod val="50000"/>
                    <a:lumOff val="50000"/>
                  </a:schemeClr>
                </a:solidFill>
              </a:rPr>
              <a:t>.20</a:t>
            </a:r>
          </a:p>
        </p:txBody>
      </p:sp>
      <p:sp>
        <p:nvSpPr>
          <p:cNvPr id="21" name="TextBox 20"/>
          <p:cNvSpPr txBox="1"/>
          <p:nvPr/>
        </p:nvSpPr>
        <p:spPr>
          <a:xfrm>
            <a:off x="692368" y="3218821"/>
            <a:ext cx="476412" cy="369332"/>
          </a:xfrm>
          <a:prstGeom prst="rect">
            <a:avLst/>
          </a:prstGeom>
          <a:noFill/>
        </p:spPr>
        <p:txBody>
          <a:bodyPr wrap="none" rtlCol="0">
            <a:spAutoFit/>
          </a:bodyPr>
          <a:lstStyle/>
          <a:p>
            <a:r>
              <a:rPr lang="en-US" dirty="0">
                <a:solidFill>
                  <a:schemeClr val="tx1">
                    <a:lumMod val="50000"/>
                    <a:lumOff val="50000"/>
                  </a:schemeClr>
                </a:solidFill>
              </a:rPr>
              <a:t>.30</a:t>
            </a:r>
          </a:p>
        </p:txBody>
      </p:sp>
      <p:sp>
        <p:nvSpPr>
          <p:cNvPr id="22" name="TextBox 21"/>
          <p:cNvSpPr txBox="1"/>
          <p:nvPr/>
        </p:nvSpPr>
        <p:spPr>
          <a:xfrm>
            <a:off x="692368" y="2356296"/>
            <a:ext cx="476412" cy="369332"/>
          </a:xfrm>
          <a:prstGeom prst="rect">
            <a:avLst/>
          </a:prstGeom>
          <a:noFill/>
        </p:spPr>
        <p:txBody>
          <a:bodyPr wrap="none" rtlCol="0">
            <a:spAutoFit/>
          </a:bodyPr>
          <a:lstStyle/>
          <a:p>
            <a:r>
              <a:rPr lang="en-US" dirty="0">
                <a:solidFill>
                  <a:schemeClr val="tx1">
                    <a:lumMod val="50000"/>
                    <a:lumOff val="50000"/>
                  </a:schemeClr>
                </a:solidFill>
              </a:rPr>
              <a:t>.40</a:t>
            </a:r>
          </a:p>
        </p:txBody>
      </p:sp>
      <p:sp>
        <p:nvSpPr>
          <p:cNvPr id="29" name="TextBox 28"/>
          <p:cNvSpPr txBox="1"/>
          <p:nvPr/>
        </p:nvSpPr>
        <p:spPr>
          <a:xfrm>
            <a:off x="692368" y="1481673"/>
            <a:ext cx="476412" cy="369332"/>
          </a:xfrm>
          <a:prstGeom prst="rect">
            <a:avLst/>
          </a:prstGeom>
          <a:noFill/>
        </p:spPr>
        <p:txBody>
          <a:bodyPr wrap="none" rtlCol="0">
            <a:spAutoFit/>
          </a:bodyPr>
          <a:lstStyle/>
          <a:p>
            <a:r>
              <a:rPr lang="en-US" dirty="0">
                <a:solidFill>
                  <a:schemeClr val="tx1">
                    <a:lumMod val="50000"/>
                    <a:lumOff val="50000"/>
                  </a:schemeClr>
                </a:solidFill>
              </a:rPr>
              <a:t>.50</a:t>
            </a:r>
          </a:p>
        </p:txBody>
      </p:sp>
      <p:sp>
        <p:nvSpPr>
          <p:cNvPr id="30" name="TextBox 29"/>
          <p:cNvSpPr txBox="1"/>
          <p:nvPr/>
        </p:nvSpPr>
        <p:spPr>
          <a:xfrm>
            <a:off x="692368" y="630731"/>
            <a:ext cx="476412" cy="369332"/>
          </a:xfrm>
          <a:prstGeom prst="rect">
            <a:avLst/>
          </a:prstGeom>
          <a:noFill/>
        </p:spPr>
        <p:txBody>
          <a:bodyPr wrap="none" rtlCol="0">
            <a:spAutoFit/>
          </a:bodyPr>
          <a:lstStyle/>
          <a:p>
            <a:r>
              <a:rPr lang="en-US" dirty="0">
                <a:solidFill>
                  <a:schemeClr val="tx1">
                    <a:lumMod val="50000"/>
                    <a:lumOff val="50000"/>
                  </a:schemeClr>
                </a:solidFill>
              </a:rPr>
              <a:t>.60</a:t>
            </a:r>
          </a:p>
        </p:txBody>
      </p:sp>
      <p:sp>
        <p:nvSpPr>
          <p:cNvPr id="37" name="TextBox 36"/>
          <p:cNvSpPr txBox="1"/>
          <p:nvPr/>
        </p:nvSpPr>
        <p:spPr>
          <a:xfrm>
            <a:off x="11613610" y="5911876"/>
            <a:ext cx="476412" cy="369332"/>
          </a:xfrm>
          <a:prstGeom prst="rect">
            <a:avLst/>
          </a:prstGeom>
          <a:noFill/>
        </p:spPr>
        <p:txBody>
          <a:bodyPr wrap="none" rtlCol="0">
            <a:spAutoFit/>
          </a:bodyPr>
          <a:lstStyle/>
          <a:p>
            <a:r>
              <a:rPr lang="en-US" dirty="0">
                <a:solidFill>
                  <a:schemeClr val="tx1">
                    <a:lumMod val="50000"/>
                    <a:lumOff val="50000"/>
                  </a:schemeClr>
                </a:solidFill>
              </a:rPr>
              <a:t>.08</a:t>
            </a:r>
          </a:p>
        </p:txBody>
      </p:sp>
      <p:cxnSp>
        <p:nvCxnSpPr>
          <p:cNvPr id="12" name="Straight Connector 11"/>
          <p:cNvCxnSpPr/>
          <p:nvPr/>
        </p:nvCxnSpPr>
        <p:spPr>
          <a:xfrm>
            <a:off x="1086420" y="1608084"/>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86420" y="3343026"/>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86420" y="4210497"/>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86420" y="5061843"/>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86420" y="2475555"/>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73573" y="5911876"/>
            <a:ext cx="476412" cy="369332"/>
          </a:xfrm>
          <a:prstGeom prst="rect">
            <a:avLst/>
          </a:prstGeom>
          <a:noFill/>
        </p:spPr>
        <p:txBody>
          <a:bodyPr wrap="none" rtlCol="0">
            <a:spAutoFit/>
          </a:bodyPr>
          <a:lstStyle/>
          <a:p>
            <a:r>
              <a:rPr lang="en-US" dirty="0">
                <a:solidFill>
                  <a:schemeClr val="tx1">
                    <a:lumMod val="50000"/>
                    <a:lumOff val="50000"/>
                  </a:schemeClr>
                </a:solidFill>
              </a:rPr>
              <a:t>.02</a:t>
            </a:r>
          </a:p>
        </p:txBody>
      </p:sp>
      <p:sp>
        <p:nvSpPr>
          <p:cNvPr id="33" name="TextBox 32"/>
          <p:cNvSpPr txBox="1"/>
          <p:nvPr/>
        </p:nvSpPr>
        <p:spPr>
          <a:xfrm>
            <a:off x="6253585" y="5911876"/>
            <a:ext cx="476412" cy="369332"/>
          </a:xfrm>
          <a:prstGeom prst="rect">
            <a:avLst/>
          </a:prstGeom>
          <a:noFill/>
        </p:spPr>
        <p:txBody>
          <a:bodyPr wrap="none" rtlCol="0">
            <a:spAutoFit/>
          </a:bodyPr>
          <a:lstStyle/>
          <a:p>
            <a:r>
              <a:rPr lang="en-US" dirty="0">
                <a:solidFill>
                  <a:schemeClr val="tx1">
                    <a:lumMod val="50000"/>
                    <a:lumOff val="50000"/>
                  </a:schemeClr>
                </a:solidFill>
              </a:rPr>
              <a:t>.04</a:t>
            </a:r>
          </a:p>
        </p:txBody>
      </p:sp>
      <p:sp>
        <p:nvSpPr>
          <p:cNvPr id="34" name="TextBox 33"/>
          <p:cNvSpPr txBox="1"/>
          <p:nvPr/>
        </p:nvSpPr>
        <p:spPr>
          <a:xfrm>
            <a:off x="8933597" y="5911876"/>
            <a:ext cx="476412" cy="369332"/>
          </a:xfrm>
          <a:prstGeom prst="rect">
            <a:avLst/>
          </a:prstGeom>
          <a:noFill/>
        </p:spPr>
        <p:txBody>
          <a:bodyPr wrap="none" rtlCol="0">
            <a:spAutoFit/>
          </a:bodyPr>
          <a:lstStyle/>
          <a:p>
            <a:r>
              <a:rPr lang="en-US" dirty="0">
                <a:solidFill>
                  <a:schemeClr val="tx1">
                    <a:lumMod val="50000"/>
                    <a:lumOff val="50000"/>
                  </a:schemeClr>
                </a:solidFill>
              </a:rPr>
              <a:t>.06</a:t>
            </a:r>
          </a:p>
        </p:txBody>
      </p:sp>
      <p:sp>
        <p:nvSpPr>
          <p:cNvPr id="47" name="TextBox 46"/>
          <p:cNvSpPr txBox="1"/>
          <p:nvPr/>
        </p:nvSpPr>
        <p:spPr>
          <a:xfrm rot="16200000">
            <a:off x="-1465221" y="3229750"/>
            <a:ext cx="3583033" cy="369332"/>
          </a:xfrm>
          <a:prstGeom prst="rect">
            <a:avLst/>
          </a:prstGeom>
          <a:solidFill>
            <a:schemeClr val="bg1"/>
          </a:solidFill>
        </p:spPr>
        <p:txBody>
          <a:bodyPr wrap="none" rtlCol="0">
            <a:spAutoFit/>
          </a:bodyPr>
          <a:lstStyle/>
          <a:p>
            <a:pPr algn="ctr"/>
            <a:r>
              <a:rPr lang="en-US" sz="1800" dirty="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Magnitude of Impact on Turnover</a:t>
            </a:r>
          </a:p>
        </p:txBody>
      </p:sp>
      <p:sp>
        <p:nvSpPr>
          <p:cNvPr id="373" name="TextBox 372"/>
          <p:cNvSpPr txBox="1"/>
          <p:nvPr/>
        </p:nvSpPr>
        <p:spPr>
          <a:xfrm>
            <a:off x="3704345" y="3338499"/>
            <a:ext cx="1292251" cy="415498"/>
          </a:xfrm>
          <a:prstGeom prst="rect">
            <a:avLst/>
          </a:prstGeom>
          <a:noFill/>
        </p:spPr>
        <p:txBody>
          <a:bodyPr wrap="square" rtlCol="0" anchor="ctr">
            <a:spAutoFit/>
          </a:bodyPr>
          <a:lstStyle/>
          <a:p>
            <a:r>
              <a:rPr lang="en-US" sz="1050" dirty="0"/>
              <a:t>Job Embeddedness (-)</a:t>
            </a:r>
          </a:p>
        </p:txBody>
      </p:sp>
      <p:sp>
        <p:nvSpPr>
          <p:cNvPr id="365" name="TextBox 364"/>
          <p:cNvSpPr txBox="1"/>
          <p:nvPr/>
        </p:nvSpPr>
        <p:spPr>
          <a:xfrm>
            <a:off x="3704346" y="4178588"/>
            <a:ext cx="1080745" cy="261610"/>
          </a:xfrm>
          <a:prstGeom prst="rect">
            <a:avLst/>
          </a:prstGeom>
          <a:noFill/>
        </p:spPr>
        <p:txBody>
          <a:bodyPr wrap="none" rtlCol="0" anchor="ctr">
            <a:spAutoFit/>
          </a:bodyPr>
          <a:lstStyle/>
          <a:p>
            <a:r>
              <a:rPr lang="en-US" sz="1050" dirty="0"/>
              <a:t>PC Breach (+)</a:t>
            </a:r>
          </a:p>
        </p:txBody>
      </p:sp>
      <p:sp>
        <p:nvSpPr>
          <p:cNvPr id="363" name="TextBox 362"/>
          <p:cNvSpPr txBox="1"/>
          <p:nvPr/>
        </p:nvSpPr>
        <p:spPr>
          <a:xfrm>
            <a:off x="3704346" y="4390107"/>
            <a:ext cx="801823" cy="261610"/>
          </a:xfrm>
          <a:prstGeom prst="rect">
            <a:avLst/>
          </a:prstGeom>
          <a:noFill/>
        </p:spPr>
        <p:txBody>
          <a:bodyPr wrap="none" rtlCol="0" anchor="ctr">
            <a:spAutoFit/>
          </a:bodyPr>
          <a:lstStyle/>
          <a:p>
            <a:r>
              <a:rPr lang="en-US" sz="1050" dirty="0"/>
              <a:t>Justice (-)</a:t>
            </a:r>
          </a:p>
        </p:txBody>
      </p:sp>
      <p:sp>
        <p:nvSpPr>
          <p:cNvPr id="380" name="TextBox 379"/>
          <p:cNvSpPr txBox="1"/>
          <p:nvPr/>
        </p:nvSpPr>
        <p:spPr>
          <a:xfrm>
            <a:off x="5105112" y="3810710"/>
            <a:ext cx="1534394" cy="261610"/>
          </a:xfrm>
          <a:prstGeom prst="rect">
            <a:avLst/>
          </a:prstGeom>
          <a:noFill/>
        </p:spPr>
        <p:txBody>
          <a:bodyPr wrap="none" rtlCol="0" anchor="ctr">
            <a:spAutoFit/>
          </a:bodyPr>
          <a:lstStyle/>
          <a:p>
            <a:r>
              <a:rPr lang="en-US" sz="1050" dirty="0"/>
              <a:t>Stress/Exhaustion (+)</a:t>
            </a:r>
          </a:p>
        </p:txBody>
      </p:sp>
      <p:sp>
        <p:nvSpPr>
          <p:cNvPr id="386" name="TextBox 385"/>
          <p:cNvSpPr txBox="1"/>
          <p:nvPr/>
        </p:nvSpPr>
        <p:spPr>
          <a:xfrm>
            <a:off x="5105112" y="3296136"/>
            <a:ext cx="1426994" cy="261610"/>
          </a:xfrm>
          <a:prstGeom prst="rect">
            <a:avLst/>
          </a:prstGeom>
          <a:noFill/>
        </p:spPr>
        <p:txBody>
          <a:bodyPr wrap="none" rtlCol="0" anchor="ctr">
            <a:spAutoFit/>
          </a:bodyPr>
          <a:lstStyle/>
          <a:p>
            <a:r>
              <a:rPr lang="en-US" sz="1050" dirty="0"/>
              <a:t>Rewards Offered (-)</a:t>
            </a:r>
          </a:p>
        </p:txBody>
      </p:sp>
      <p:sp>
        <p:nvSpPr>
          <p:cNvPr id="395" name="TextBox 394"/>
          <p:cNvSpPr txBox="1"/>
          <p:nvPr/>
        </p:nvSpPr>
        <p:spPr>
          <a:xfrm>
            <a:off x="5105112" y="3999548"/>
            <a:ext cx="1162498" cy="261610"/>
          </a:xfrm>
          <a:prstGeom prst="rect">
            <a:avLst/>
          </a:prstGeom>
          <a:noFill/>
        </p:spPr>
        <p:txBody>
          <a:bodyPr wrap="none" rtlCol="0" anchor="ctr">
            <a:spAutoFit/>
          </a:bodyPr>
          <a:lstStyle/>
          <a:p>
            <a:r>
              <a:rPr lang="en-US" sz="1050" dirty="0"/>
              <a:t>Engagement (-)</a:t>
            </a:r>
          </a:p>
        </p:txBody>
      </p:sp>
      <p:sp>
        <p:nvSpPr>
          <p:cNvPr id="398" name="TextBox 397"/>
          <p:cNvSpPr txBox="1"/>
          <p:nvPr/>
        </p:nvSpPr>
        <p:spPr>
          <a:xfrm>
            <a:off x="5105112" y="4253420"/>
            <a:ext cx="1119217" cy="261610"/>
          </a:xfrm>
          <a:prstGeom prst="rect">
            <a:avLst/>
          </a:prstGeom>
          <a:noFill/>
        </p:spPr>
        <p:txBody>
          <a:bodyPr wrap="none" rtlCol="0" anchor="ctr">
            <a:spAutoFit/>
          </a:bodyPr>
          <a:lstStyle/>
          <a:p>
            <a:r>
              <a:rPr lang="en-US" sz="1050" dirty="0"/>
              <a:t>WL Conflict (+)</a:t>
            </a:r>
          </a:p>
        </p:txBody>
      </p:sp>
      <p:sp>
        <p:nvSpPr>
          <p:cNvPr id="404" name="TextBox 403"/>
          <p:cNvSpPr txBox="1"/>
          <p:nvPr/>
        </p:nvSpPr>
        <p:spPr>
          <a:xfrm>
            <a:off x="5105112" y="4636599"/>
            <a:ext cx="1199367" cy="261610"/>
          </a:xfrm>
          <a:prstGeom prst="rect">
            <a:avLst/>
          </a:prstGeom>
          <a:noFill/>
        </p:spPr>
        <p:txBody>
          <a:bodyPr wrap="none" rtlCol="0" anchor="ctr">
            <a:spAutoFit/>
          </a:bodyPr>
          <a:lstStyle/>
          <a:p>
            <a:r>
              <a:rPr lang="en-US" sz="1050" dirty="0"/>
              <a:t>Role Conflict (+)</a:t>
            </a:r>
          </a:p>
        </p:txBody>
      </p:sp>
      <p:sp>
        <p:nvSpPr>
          <p:cNvPr id="407" name="TextBox 406"/>
          <p:cNvSpPr txBox="1"/>
          <p:nvPr/>
        </p:nvSpPr>
        <p:spPr>
          <a:xfrm>
            <a:off x="5105112" y="4831841"/>
            <a:ext cx="1289135" cy="261610"/>
          </a:xfrm>
          <a:prstGeom prst="rect">
            <a:avLst/>
          </a:prstGeom>
          <a:noFill/>
        </p:spPr>
        <p:txBody>
          <a:bodyPr wrap="none" rtlCol="0" anchor="ctr">
            <a:spAutoFit/>
          </a:bodyPr>
          <a:lstStyle/>
          <a:p>
            <a:r>
              <a:rPr lang="en-US" sz="1050" dirty="0"/>
              <a:t>Peer Relations (-)</a:t>
            </a:r>
          </a:p>
        </p:txBody>
      </p:sp>
      <p:sp>
        <p:nvSpPr>
          <p:cNvPr id="413" name="TextBox 412"/>
          <p:cNvSpPr txBox="1"/>
          <p:nvPr/>
        </p:nvSpPr>
        <p:spPr>
          <a:xfrm>
            <a:off x="5105112" y="5221323"/>
            <a:ext cx="1140056" cy="261610"/>
          </a:xfrm>
          <a:prstGeom prst="rect">
            <a:avLst/>
          </a:prstGeom>
          <a:noFill/>
        </p:spPr>
        <p:txBody>
          <a:bodyPr wrap="none" rtlCol="0" anchor="ctr">
            <a:spAutoFit/>
          </a:bodyPr>
          <a:lstStyle/>
          <a:p>
            <a:r>
              <a:rPr lang="en-US" sz="1050" dirty="0"/>
              <a:t>Participation (-)</a:t>
            </a:r>
          </a:p>
        </p:txBody>
      </p:sp>
      <p:sp>
        <p:nvSpPr>
          <p:cNvPr id="425" name="TextBox 424"/>
          <p:cNvSpPr txBox="1"/>
          <p:nvPr/>
        </p:nvSpPr>
        <p:spPr>
          <a:xfrm>
            <a:off x="6627683" y="4066714"/>
            <a:ext cx="1388522" cy="261610"/>
          </a:xfrm>
          <a:prstGeom prst="rect">
            <a:avLst/>
          </a:prstGeom>
          <a:noFill/>
        </p:spPr>
        <p:txBody>
          <a:bodyPr wrap="none" rtlCol="0" anchor="ctr">
            <a:spAutoFit/>
          </a:bodyPr>
          <a:lstStyle/>
          <a:p>
            <a:r>
              <a:rPr lang="en-US" sz="1050" dirty="0"/>
              <a:t>Job Involvement (-)</a:t>
            </a:r>
          </a:p>
        </p:txBody>
      </p:sp>
      <p:sp>
        <p:nvSpPr>
          <p:cNvPr id="461" name="TextBox 460"/>
          <p:cNvSpPr txBox="1"/>
          <p:nvPr/>
        </p:nvSpPr>
        <p:spPr>
          <a:xfrm>
            <a:off x="9383763" y="3670446"/>
            <a:ext cx="841897" cy="261610"/>
          </a:xfrm>
          <a:prstGeom prst="rect">
            <a:avLst/>
          </a:prstGeom>
          <a:noFill/>
        </p:spPr>
        <p:txBody>
          <a:bodyPr wrap="none" rtlCol="0" anchor="ctr">
            <a:spAutoFit/>
          </a:bodyPr>
          <a:lstStyle/>
          <a:p>
            <a:r>
              <a:rPr lang="en-US" sz="1050" dirty="0"/>
              <a:t>Climate (-)</a:t>
            </a:r>
          </a:p>
        </p:txBody>
      </p:sp>
      <p:sp>
        <p:nvSpPr>
          <p:cNvPr id="467" name="TextBox 466"/>
          <p:cNvSpPr txBox="1"/>
          <p:nvPr/>
        </p:nvSpPr>
        <p:spPr>
          <a:xfrm>
            <a:off x="10480477" y="4832842"/>
            <a:ext cx="1265090" cy="261610"/>
          </a:xfrm>
          <a:prstGeom prst="rect">
            <a:avLst/>
          </a:prstGeom>
          <a:noFill/>
        </p:spPr>
        <p:txBody>
          <a:bodyPr wrap="none" rtlCol="0" anchor="ctr">
            <a:spAutoFit/>
          </a:bodyPr>
          <a:lstStyle/>
          <a:p>
            <a:r>
              <a:rPr lang="en-US" sz="1050" dirty="0"/>
              <a:t>Met Expectations</a:t>
            </a:r>
          </a:p>
        </p:txBody>
      </p:sp>
      <p:sp>
        <p:nvSpPr>
          <p:cNvPr id="207" name="TextBox 206"/>
          <p:cNvSpPr txBox="1"/>
          <p:nvPr/>
        </p:nvSpPr>
        <p:spPr>
          <a:xfrm>
            <a:off x="5105112" y="3557747"/>
            <a:ext cx="1039600" cy="253916"/>
          </a:xfrm>
          <a:prstGeom prst="rect">
            <a:avLst/>
          </a:prstGeom>
          <a:noFill/>
        </p:spPr>
        <p:txBody>
          <a:bodyPr wrap="square" rtlCol="0" anchor="ctr">
            <a:spAutoFit/>
          </a:bodyPr>
          <a:lstStyle/>
          <a:p>
            <a:r>
              <a:rPr lang="en-US" sz="1050" dirty="0"/>
              <a:t>Leadership (-)</a:t>
            </a:r>
          </a:p>
        </p:txBody>
      </p:sp>
      <p:sp>
        <p:nvSpPr>
          <p:cNvPr id="371" name="TextBox 370"/>
          <p:cNvSpPr txBox="1"/>
          <p:nvPr/>
        </p:nvSpPr>
        <p:spPr>
          <a:xfrm>
            <a:off x="3704346" y="3685022"/>
            <a:ext cx="1135247" cy="261610"/>
          </a:xfrm>
          <a:prstGeom prst="rect">
            <a:avLst/>
          </a:prstGeom>
          <a:noFill/>
        </p:spPr>
        <p:txBody>
          <a:bodyPr wrap="none" rtlCol="0" anchor="ctr">
            <a:spAutoFit/>
          </a:bodyPr>
          <a:lstStyle/>
          <a:p>
            <a:r>
              <a:rPr lang="en-US" sz="1050" dirty="0"/>
              <a:t>Alternatives (+)</a:t>
            </a:r>
          </a:p>
        </p:txBody>
      </p:sp>
      <p:sp>
        <p:nvSpPr>
          <p:cNvPr id="369" name="TextBox 368"/>
          <p:cNvSpPr txBox="1"/>
          <p:nvPr/>
        </p:nvSpPr>
        <p:spPr>
          <a:xfrm>
            <a:off x="3707823" y="3876029"/>
            <a:ext cx="1128835" cy="253916"/>
          </a:xfrm>
          <a:prstGeom prst="rect">
            <a:avLst/>
          </a:prstGeom>
          <a:noFill/>
        </p:spPr>
        <p:txBody>
          <a:bodyPr wrap="none" rtlCol="0" anchor="ctr">
            <a:spAutoFit/>
          </a:bodyPr>
          <a:lstStyle/>
          <a:p>
            <a:r>
              <a:rPr lang="en-US" sz="1050" dirty="0"/>
              <a:t>Performance (-)</a:t>
            </a:r>
          </a:p>
        </p:txBody>
      </p:sp>
      <p:cxnSp>
        <p:nvCxnSpPr>
          <p:cNvPr id="41" name="Straight Connector 40">
            <a:extLst>
              <a:ext uri="{FF2B5EF4-FFF2-40B4-BE49-F238E27FC236}">
                <a16:creationId xmlns:a16="http://schemas.microsoft.com/office/drawing/2014/main" id="{07062B07-6EC7-B021-686A-C4BB77B0BE82}"/>
              </a:ext>
            </a:extLst>
          </p:cNvPr>
          <p:cNvCxnSpPr/>
          <p:nvPr/>
        </p:nvCxnSpPr>
        <p:spPr>
          <a:xfrm>
            <a:off x="1086420" y="792739"/>
            <a:ext cx="0" cy="512012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FB8158-B1C2-2E40-5088-294CCB029D48}"/>
              </a:ext>
            </a:extLst>
          </p:cNvPr>
          <p:cNvCxnSpPr/>
          <p:nvPr/>
        </p:nvCxnSpPr>
        <p:spPr>
          <a:xfrm>
            <a:off x="1086420" y="5912859"/>
            <a:ext cx="1085333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F239F47-D742-0011-4344-55BF489F9E47}"/>
              </a:ext>
            </a:extLst>
          </p:cNvPr>
          <p:cNvSpPr txBox="1"/>
          <p:nvPr/>
        </p:nvSpPr>
        <p:spPr>
          <a:xfrm>
            <a:off x="2368317" y="3319133"/>
            <a:ext cx="1068367" cy="415498"/>
          </a:xfrm>
          <a:prstGeom prst="rect">
            <a:avLst/>
          </a:prstGeom>
          <a:noFill/>
        </p:spPr>
        <p:txBody>
          <a:bodyPr wrap="square" rtlCol="0" anchor="ctr">
            <a:spAutoFit/>
          </a:bodyPr>
          <a:lstStyle/>
          <a:p>
            <a:r>
              <a:rPr lang="en-US" sz="1050" dirty="0"/>
              <a:t>Job Satisfaction (-)</a:t>
            </a:r>
          </a:p>
        </p:txBody>
      </p:sp>
      <p:sp>
        <p:nvSpPr>
          <p:cNvPr id="48" name="TextBox 47">
            <a:extLst>
              <a:ext uri="{FF2B5EF4-FFF2-40B4-BE49-F238E27FC236}">
                <a16:creationId xmlns:a16="http://schemas.microsoft.com/office/drawing/2014/main" id="{C4D2782A-E04D-1DC4-9F85-0BA7D9BAA880}"/>
              </a:ext>
            </a:extLst>
          </p:cNvPr>
          <p:cNvSpPr txBox="1"/>
          <p:nvPr/>
        </p:nvSpPr>
        <p:spPr>
          <a:xfrm>
            <a:off x="2368317" y="4378761"/>
            <a:ext cx="606256" cy="261610"/>
          </a:xfrm>
          <a:prstGeom prst="rect">
            <a:avLst/>
          </a:prstGeom>
          <a:noFill/>
        </p:spPr>
        <p:txBody>
          <a:bodyPr wrap="none" rtlCol="0" anchor="ctr">
            <a:spAutoFit/>
          </a:bodyPr>
          <a:lstStyle/>
          <a:p>
            <a:r>
              <a:rPr lang="en-US" sz="1050" dirty="0"/>
              <a:t>Pay (-)</a:t>
            </a:r>
          </a:p>
        </p:txBody>
      </p:sp>
      <p:sp>
        <p:nvSpPr>
          <p:cNvPr id="231" name="TextBox 230">
            <a:extLst>
              <a:ext uri="{FF2B5EF4-FFF2-40B4-BE49-F238E27FC236}">
                <a16:creationId xmlns:a16="http://schemas.microsoft.com/office/drawing/2014/main" id="{70BC7D1C-56E8-0DED-80CF-F7FC39D02003}"/>
              </a:ext>
            </a:extLst>
          </p:cNvPr>
          <p:cNvSpPr txBox="1"/>
          <p:nvPr/>
        </p:nvSpPr>
        <p:spPr>
          <a:xfrm>
            <a:off x="2255207" y="5911876"/>
            <a:ext cx="433132" cy="307777"/>
          </a:xfrm>
          <a:prstGeom prst="rect">
            <a:avLst/>
          </a:prstGeom>
          <a:noFill/>
        </p:spPr>
        <p:txBody>
          <a:bodyPr wrap="none" rtlCol="0">
            <a:spAutoFit/>
          </a:bodyPr>
          <a:lstStyle/>
          <a:p>
            <a:r>
              <a:rPr lang="en-US" dirty="0">
                <a:solidFill>
                  <a:schemeClr val="tx1">
                    <a:lumMod val="50000"/>
                    <a:lumOff val="50000"/>
                  </a:schemeClr>
                </a:solidFill>
              </a:rPr>
              <a:t>.01</a:t>
            </a:r>
          </a:p>
        </p:txBody>
      </p:sp>
      <p:sp>
        <p:nvSpPr>
          <p:cNvPr id="232" name="TextBox 231">
            <a:extLst>
              <a:ext uri="{FF2B5EF4-FFF2-40B4-BE49-F238E27FC236}">
                <a16:creationId xmlns:a16="http://schemas.microsoft.com/office/drawing/2014/main" id="{4A1F3635-0248-23C1-516F-2475C9B68805}"/>
              </a:ext>
            </a:extLst>
          </p:cNvPr>
          <p:cNvSpPr txBox="1"/>
          <p:nvPr/>
        </p:nvSpPr>
        <p:spPr>
          <a:xfrm>
            <a:off x="4935219" y="5911876"/>
            <a:ext cx="433132" cy="307777"/>
          </a:xfrm>
          <a:prstGeom prst="rect">
            <a:avLst/>
          </a:prstGeom>
          <a:noFill/>
        </p:spPr>
        <p:txBody>
          <a:bodyPr wrap="none" rtlCol="0">
            <a:spAutoFit/>
          </a:bodyPr>
          <a:lstStyle/>
          <a:p>
            <a:r>
              <a:rPr lang="en-US" dirty="0">
                <a:solidFill>
                  <a:schemeClr val="tx1">
                    <a:lumMod val="50000"/>
                    <a:lumOff val="50000"/>
                  </a:schemeClr>
                </a:solidFill>
              </a:rPr>
              <a:t>.03</a:t>
            </a:r>
          </a:p>
        </p:txBody>
      </p:sp>
      <p:sp>
        <p:nvSpPr>
          <p:cNvPr id="233" name="TextBox 232">
            <a:extLst>
              <a:ext uri="{FF2B5EF4-FFF2-40B4-BE49-F238E27FC236}">
                <a16:creationId xmlns:a16="http://schemas.microsoft.com/office/drawing/2014/main" id="{A2A4DFDA-B679-F7C4-EE2E-9A3477F206A0}"/>
              </a:ext>
            </a:extLst>
          </p:cNvPr>
          <p:cNvSpPr txBox="1"/>
          <p:nvPr/>
        </p:nvSpPr>
        <p:spPr>
          <a:xfrm>
            <a:off x="10295243" y="5911876"/>
            <a:ext cx="433132" cy="307777"/>
          </a:xfrm>
          <a:prstGeom prst="rect">
            <a:avLst/>
          </a:prstGeom>
          <a:noFill/>
        </p:spPr>
        <p:txBody>
          <a:bodyPr wrap="none" rtlCol="0">
            <a:spAutoFit/>
          </a:bodyPr>
          <a:lstStyle/>
          <a:p>
            <a:r>
              <a:rPr lang="en-US" dirty="0">
                <a:solidFill>
                  <a:schemeClr val="tx1">
                    <a:lumMod val="50000"/>
                    <a:lumOff val="50000"/>
                  </a:schemeClr>
                </a:solidFill>
              </a:rPr>
              <a:t>.07</a:t>
            </a:r>
          </a:p>
        </p:txBody>
      </p:sp>
      <p:sp>
        <p:nvSpPr>
          <p:cNvPr id="234" name="TextBox 233">
            <a:extLst>
              <a:ext uri="{FF2B5EF4-FFF2-40B4-BE49-F238E27FC236}">
                <a16:creationId xmlns:a16="http://schemas.microsoft.com/office/drawing/2014/main" id="{421BAE86-84B0-E5B5-D831-021844130783}"/>
              </a:ext>
            </a:extLst>
          </p:cNvPr>
          <p:cNvSpPr txBox="1"/>
          <p:nvPr/>
        </p:nvSpPr>
        <p:spPr>
          <a:xfrm>
            <a:off x="7615231" y="5911876"/>
            <a:ext cx="433132" cy="307777"/>
          </a:xfrm>
          <a:prstGeom prst="rect">
            <a:avLst/>
          </a:prstGeom>
          <a:noFill/>
        </p:spPr>
        <p:txBody>
          <a:bodyPr wrap="none" rtlCol="0">
            <a:spAutoFit/>
          </a:bodyPr>
          <a:lstStyle/>
          <a:p>
            <a:r>
              <a:rPr lang="en-US" dirty="0">
                <a:solidFill>
                  <a:schemeClr val="tx1">
                    <a:lumMod val="50000"/>
                    <a:lumOff val="50000"/>
                  </a:schemeClr>
                </a:solidFill>
              </a:rPr>
              <a:t>.05</a:t>
            </a:r>
          </a:p>
        </p:txBody>
      </p:sp>
      <p:sp>
        <p:nvSpPr>
          <p:cNvPr id="253" name="TextBox 252">
            <a:extLst>
              <a:ext uri="{FF2B5EF4-FFF2-40B4-BE49-F238E27FC236}">
                <a16:creationId xmlns:a16="http://schemas.microsoft.com/office/drawing/2014/main" id="{3177AFFB-82C7-72AB-A19D-0F0DBDFBD060}"/>
              </a:ext>
            </a:extLst>
          </p:cNvPr>
          <p:cNvSpPr txBox="1"/>
          <p:nvPr/>
        </p:nvSpPr>
        <p:spPr>
          <a:xfrm>
            <a:off x="10551529" y="269912"/>
            <a:ext cx="1165704" cy="246221"/>
          </a:xfrm>
          <a:prstGeom prst="rect">
            <a:avLst/>
          </a:prstGeom>
          <a:noFill/>
        </p:spPr>
        <p:txBody>
          <a:bodyPr wrap="none" rtlCol="0" anchor="ctr">
            <a:spAutoFit/>
          </a:bodyPr>
          <a:lstStyle/>
          <a:p>
            <a:r>
              <a:rPr lang="en-US" sz="1000" dirty="0"/>
              <a:t>BOTH RELATED</a:t>
            </a:r>
          </a:p>
        </p:txBody>
      </p:sp>
      <p:sp>
        <p:nvSpPr>
          <p:cNvPr id="254" name="Flowchart: Connector 253">
            <a:extLst>
              <a:ext uri="{FF2B5EF4-FFF2-40B4-BE49-F238E27FC236}">
                <a16:creationId xmlns:a16="http://schemas.microsoft.com/office/drawing/2014/main" id="{1A81D010-230F-B145-9BE0-1E6AAFCE7C9E}"/>
              </a:ext>
            </a:extLst>
          </p:cNvPr>
          <p:cNvSpPr/>
          <p:nvPr/>
        </p:nvSpPr>
        <p:spPr>
          <a:xfrm>
            <a:off x="10380045" y="304256"/>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8" name="Flowchart: Connector 267">
            <a:extLst>
              <a:ext uri="{FF2B5EF4-FFF2-40B4-BE49-F238E27FC236}">
                <a16:creationId xmlns:a16="http://schemas.microsoft.com/office/drawing/2014/main" id="{51588C0C-6A63-5387-E8C0-EC241E2F8E08}"/>
              </a:ext>
            </a:extLst>
          </p:cNvPr>
          <p:cNvSpPr/>
          <p:nvPr/>
        </p:nvSpPr>
        <p:spPr>
          <a:xfrm>
            <a:off x="2238998" y="3424283"/>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2" name="Flowchart: Connector 271">
            <a:extLst>
              <a:ext uri="{FF2B5EF4-FFF2-40B4-BE49-F238E27FC236}">
                <a16:creationId xmlns:a16="http://schemas.microsoft.com/office/drawing/2014/main" id="{55E3EAD0-3598-193A-A014-7D7D00816F56}"/>
              </a:ext>
            </a:extLst>
          </p:cNvPr>
          <p:cNvSpPr/>
          <p:nvPr/>
        </p:nvSpPr>
        <p:spPr>
          <a:xfrm>
            <a:off x="2238998" y="4429931"/>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4" name="Flowchart: Connector 283">
            <a:extLst>
              <a:ext uri="{FF2B5EF4-FFF2-40B4-BE49-F238E27FC236}">
                <a16:creationId xmlns:a16="http://schemas.microsoft.com/office/drawing/2014/main" id="{54D197CD-1BC4-B12A-E511-1A86812D80BF}"/>
              </a:ext>
            </a:extLst>
          </p:cNvPr>
          <p:cNvSpPr/>
          <p:nvPr/>
        </p:nvSpPr>
        <p:spPr>
          <a:xfrm>
            <a:off x="9221117" y="3714747"/>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2" name="Flowchart: Connector 311">
            <a:extLst>
              <a:ext uri="{FF2B5EF4-FFF2-40B4-BE49-F238E27FC236}">
                <a16:creationId xmlns:a16="http://schemas.microsoft.com/office/drawing/2014/main" id="{64568CFF-B9A8-20DD-25E0-AB65FD2BDD90}"/>
              </a:ext>
            </a:extLst>
          </p:cNvPr>
          <p:cNvSpPr/>
          <p:nvPr/>
        </p:nvSpPr>
        <p:spPr>
          <a:xfrm>
            <a:off x="3576071" y="3434178"/>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3" name="Flowchart: Connector 312">
            <a:extLst>
              <a:ext uri="{FF2B5EF4-FFF2-40B4-BE49-F238E27FC236}">
                <a16:creationId xmlns:a16="http://schemas.microsoft.com/office/drawing/2014/main" id="{18CFA29E-1172-DD14-E65F-C319B7298876}"/>
              </a:ext>
            </a:extLst>
          </p:cNvPr>
          <p:cNvSpPr/>
          <p:nvPr/>
        </p:nvSpPr>
        <p:spPr>
          <a:xfrm>
            <a:off x="3576071" y="4220728"/>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4" name="Flowchart: Connector 313">
            <a:extLst>
              <a:ext uri="{FF2B5EF4-FFF2-40B4-BE49-F238E27FC236}">
                <a16:creationId xmlns:a16="http://schemas.microsoft.com/office/drawing/2014/main" id="{83E10E59-532A-364E-67E2-5E4145F50BB5}"/>
              </a:ext>
            </a:extLst>
          </p:cNvPr>
          <p:cNvSpPr/>
          <p:nvPr/>
        </p:nvSpPr>
        <p:spPr>
          <a:xfrm>
            <a:off x="3576071" y="3924374"/>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5" name="Flowchart: Connector 314">
            <a:extLst>
              <a:ext uri="{FF2B5EF4-FFF2-40B4-BE49-F238E27FC236}">
                <a16:creationId xmlns:a16="http://schemas.microsoft.com/office/drawing/2014/main" id="{C91A16ED-568F-F82D-6541-5D1AB66D9180}"/>
              </a:ext>
            </a:extLst>
          </p:cNvPr>
          <p:cNvSpPr/>
          <p:nvPr/>
        </p:nvSpPr>
        <p:spPr>
          <a:xfrm>
            <a:off x="3576071" y="4429729"/>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6" name="Flowchart: Connector 315">
            <a:extLst>
              <a:ext uri="{FF2B5EF4-FFF2-40B4-BE49-F238E27FC236}">
                <a16:creationId xmlns:a16="http://schemas.microsoft.com/office/drawing/2014/main" id="{1FF2DF86-40DD-2669-696A-6161DE6C4236}"/>
              </a:ext>
            </a:extLst>
          </p:cNvPr>
          <p:cNvSpPr/>
          <p:nvPr/>
        </p:nvSpPr>
        <p:spPr>
          <a:xfrm>
            <a:off x="4974725" y="3350598"/>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7" name="Flowchart: Connector 316">
            <a:extLst>
              <a:ext uri="{FF2B5EF4-FFF2-40B4-BE49-F238E27FC236}">
                <a16:creationId xmlns:a16="http://schemas.microsoft.com/office/drawing/2014/main" id="{BC382F0A-35D7-FBF8-1BE0-D19A52C5C2CF}"/>
              </a:ext>
            </a:extLst>
          </p:cNvPr>
          <p:cNvSpPr/>
          <p:nvPr/>
        </p:nvSpPr>
        <p:spPr>
          <a:xfrm>
            <a:off x="4974725" y="3617631"/>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8" name="Flowchart: Connector 317">
            <a:extLst>
              <a:ext uri="{FF2B5EF4-FFF2-40B4-BE49-F238E27FC236}">
                <a16:creationId xmlns:a16="http://schemas.microsoft.com/office/drawing/2014/main" id="{3EC0BDF6-005A-1981-F382-963D2E140D56}"/>
              </a:ext>
            </a:extLst>
          </p:cNvPr>
          <p:cNvSpPr/>
          <p:nvPr/>
        </p:nvSpPr>
        <p:spPr>
          <a:xfrm>
            <a:off x="4974725" y="4058311"/>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0" name="Flowchart: Connector 319">
            <a:extLst>
              <a:ext uri="{FF2B5EF4-FFF2-40B4-BE49-F238E27FC236}">
                <a16:creationId xmlns:a16="http://schemas.microsoft.com/office/drawing/2014/main" id="{4B73203B-BA67-7D1E-8915-BFBB044F52F7}"/>
              </a:ext>
            </a:extLst>
          </p:cNvPr>
          <p:cNvSpPr/>
          <p:nvPr/>
        </p:nvSpPr>
        <p:spPr>
          <a:xfrm>
            <a:off x="4974725" y="3854312"/>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1" name="Flowchart: Connector 320">
            <a:extLst>
              <a:ext uri="{FF2B5EF4-FFF2-40B4-BE49-F238E27FC236}">
                <a16:creationId xmlns:a16="http://schemas.microsoft.com/office/drawing/2014/main" id="{CCBEA858-7D2D-7542-BD70-ADFB263E8BCA}"/>
              </a:ext>
            </a:extLst>
          </p:cNvPr>
          <p:cNvSpPr/>
          <p:nvPr/>
        </p:nvSpPr>
        <p:spPr>
          <a:xfrm>
            <a:off x="3576071" y="3716995"/>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2" name="Flowchart: Connector 321">
            <a:extLst>
              <a:ext uri="{FF2B5EF4-FFF2-40B4-BE49-F238E27FC236}">
                <a16:creationId xmlns:a16="http://schemas.microsoft.com/office/drawing/2014/main" id="{2AE90EB7-6F15-43B2-48DE-1479B7A7396E}"/>
              </a:ext>
            </a:extLst>
          </p:cNvPr>
          <p:cNvSpPr/>
          <p:nvPr/>
        </p:nvSpPr>
        <p:spPr>
          <a:xfrm>
            <a:off x="4974725" y="4297745"/>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4" name="Flowchart: Connector 323">
            <a:extLst>
              <a:ext uri="{FF2B5EF4-FFF2-40B4-BE49-F238E27FC236}">
                <a16:creationId xmlns:a16="http://schemas.microsoft.com/office/drawing/2014/main" id="{47BEF21E-6A7A-727A-B2C3-DC7FE8A67491}"/>
              </a:ext>
            </a:extLst>
          </p:cNvPr>
          <p:cNvSpPr/>
          <p:nvPr/>
        </p:nvSpPr>
        <p:spPr>
          <a:xfrm>
            <a:off x="4974725" y="4674942"/>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5" name="Flowchart: Connector 324">
            <a:extLst>
              <a:ext uri="{FF2B5EF4-FFF2-40B4-BE49-F238E27FC236}">
                <a16:creationId xmlns:a16="http://schemas.microsoft.com/office/drawing/2014/main" id="{BB309DF1-4C63-47CF-B549-CF10926B1FC1}"/>
              </a:ext>
            </a:extLst>
          </p:cNvPr>
          <p:cNvSpPr/>
          <p:nvPr/>
        </p:nvSpPr>
        <p:spPr>
          <a:xfrm>
            <a:off x="4974725" y="4875441"/>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6" name="Flowchart: Connector 325">
            <a:extLst>
              <a:ext uri="{FF2B5EF4-FFF2-40B4-BE49-F238E27FC236}">
                <a16:creationId xmlns:a16="http://schemas.microsoft.com/office/drawing/2014/main" id="{F7407D52-713D-C590-307F-C878A0585E5F}"/>
              </a:ext>
            </a:extLst>
          </p:cNvPr>
          <p:cNvSpPr/>
          <p:nvPr/>
        </p:nvSpPr>
        <p:spPr>
          <a:xfrm>
            <a:off x="4974725" y="5260964"/>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7" name="Flowchart: Connector 326">
            <a:extLst>
              <a:ext uri="{FF2B5EF4-FFF2-40B4-BE49-F238E27FC236}">
                <a16:creationId xmlns:a16="http://schemas.microsoft.com/office/drawing/2014/main" id="{EE46204B-85CA-670B-72DF-C4E0E87205C6}"/>
              </a:ext>
            </a:extLst>
          </p:cNvPr>
          <p:cNvSpPr/>
          <p:nvPr/>
        </p:nvSpPr>
        <p:spPr>
          <a:xfrm>
            <a:off x="6513721" y="4110182"/>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8" name="Flowchart: Connector 327">
            <a:extLst>
              <a:ext uri="{FF2B5EF4-FFF2-40B4-BE49-F238E27FC236}">
                <a16:creationId xmlns:a16="http://schemas.microsoft.com/office/drawing/2014/main" id="{5199348D-5686-76FE-27B5-A220372DE617}"/>
              </a:ext>
            </a:extLst>
          </p:cNvPr>
          <p:cNvSpPr/>
          <p:nvPr/>
        </p:nvSpPr>
        <p:spPr>
          <a:xfrm>
            <a:off x="10340053" y="4873107"/>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5" name="TextBox 334">
            <a:extLst>
              <a:ext uri="{FF2B5EF4-FFF2-40B4-BE49-F238E27FC236}">
                <a16:creationId xmlns:a16="http://schemas.microsoft.com/office/drawing/2014/main" id="{0AFEB027-5BD0-06C0-8123-3068E7C44BD2}"/>
              </a:ext>
            </a:extLst>
          </p:cNvPr>
          <p:cNvSpPr txBox="1"/>
          <p:nvPr/>
        </p:nvSpPr>
        <p:spPr>
          <a:xfrm>
            <a:off x="3704346" y="5119155"/>
            <a:ext cx="958917" cy="261610"/>
          </a:xfrm>
          <a:prstGeom prst="rect">
            <a:avLst/>
          </a:prstGeom>
          <a:noFill/>
        </p:spPr>
        <p:txBody>
          <a:bodyPr wrap="none" rtlCol="0" anchor="ctr">
            <a:spAutoFit/>
          </a:bodyPr>
          <a:lstStyle/>
          <a:p>
            <a:r>
              <a:rPr lang="en-US" sz="1050" dirty="0"/>
              <a:t>Workload (-)</a:t>
            </a:r>
          </a:p>
        </p:txBody>
      </p:sp>
      <p:sp>
        <p:nvSpPr>
          <p:cNvPr id="388" name="Flowchart: Connector 387">
            <a:extLst>
              <a:ext uri="{FF2B5EF4-FFF2-40B4-BE49-F238E27FC236}">
                <a16:creationId xmlns:a16="http://schemas.microsoft.com/office/drawing/2014/main" id="{136C25CD-52A9-33F6-3E1D-75CDB6AD724D}"/>
              </a:ext>
            </a:extLst>
          </p:cNvPr>
          <p:cNvSpPr/>
          <p:nvPr/>
        </p:nvSpPr>
        <p:spPr>
          <a:xfrm>
            <a:off x="3576071" y="5193744"/>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 name="TextBox 3">
            <a:extLst>
              <a:ext uri="{FF2B5EF4-FFF2-40B4-BE49-F238E27FC236}">
                <a16:creationId xmlns:a16="http://schemas.microsoft.com/office/drawing/2014/main" id="{9E0E6BD2-3952-8031-E413-C2764CDA58DC}"/>
              </a:ext>
            </a:extLst>
          </p:cNvPr>
          <p:cNvSpPr txBox="1"/>
          <p:nvPr/>
        </p:nvSpPr>
        <p:spPr>
          <a:xfrm>
            <a:off x="55148" y="44962"/>
            <a:ext cx="8703024" cy="584775"/>
          </a:xfrm>
          <a:prstGeom prst="rect">
            <a:avLst/>
          </a:prstGeom>
          <a:noFill/>
        </p:spPr>
        <p:txBody>
          <a:bodyPr wrap="none" rtlCol="0">
            <a:spAutoFit/>
          </a:bodyPr>
          <a:lstStyle/>
          <a:p>
            <a:r>
              <a:rPr lang="en-US" sz="3200" b="1"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Drivers of Turnover – Individual &amp; Job Related</a:t>
            </a:r>
          </a:p>
        </p:txBody>
      </p:sp>
      <p:sp>
        <p:nvSpPr>
          <p:cNvPr id="5" name="Rectangle 4">
            <a:extLst>
              <a:ext uri="{FF2B5EF4-FFF2-40B4-BE49-F238E27FC236}">
                <a16:creationId xmlns:a16="http://schemas.microsoft.com/office/drawing/2014/main" id="{BEFAC354-3175-63C2-6382-6BF37A702115}"/>
              </a:ext>
            </a:extLst>
          </p:cNvPr>
          <p:cNvSpPr/>
          <p:nvPr/>
        </p:nvSpPr>
        <p:spPr>
          <a:xfrm>
            <a:off x="10201275" y="180455"/>
            <a:ext cx="1777945" cy="39633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C839DB-CFB5-F05E-2BE9-50D08122F836}"/>
              </a:ext>
            </a:extLst>
          </p:cNvPr>
          <p:cNvSpPr txBox="1"/>
          <p:nvPr/>
        </p:nvSpPr>
        <p:spPr>
          <a:xfrm>
            <a:off x="6506352" y="4850210"/>
            <a:ext cx="1138453" cy="253916"/>
          </a:xfrm>
          <a:prstGeom prst="rect">
            <a:avLst/>
          </a:prstGeom>
          <a:noFill/>
        </p:spPr>
        <p:txBody>
          <a:bodyPr wrap="none" rtlCol="0" anchor="ctr">
            <a:spAutoFit/>
          </a:bodyPr>
          <a:lstStyle/>
          <a:p>
            <a:r>
              <a:rPr lang="en-US" sz="1050" dirty="0" err="1"/>
              <a:t>Routinization</a:t>
            </a:r>
            <a:r>
              <a:rPr lang="en-US" sz="1050" dirty="0"/>
              <a:t> (-)</a:t>
            </a:r>
          </a:p>
        </p:txBody>
      </p:sp>
      <p:sp>
        <p:nvSpPr>
          <p:cNvPr id="17" name="Flowchart: Connector 16">
            <a:extLst>
              <a:ext uri="{FF2B5EF4-FFF2-40B4-BE49-F238E27FC236}">
                <a16:creationId xmlns:a16="http://schemas.microsoft.com/office/drawing/2014/main" id="{5616C031-4C58-D4B5-B61D-B081DBF40FB2}"/>
              </a:ext>
            </a:extLst>
          </p:cNvPr>
          <p:cNvSpPr/>
          <p:nvPr/>
        </p:nvSpPr>
        <p:spPr>
          <a:xfrm>
            <a:off x="6385706" y="4882091"/>
            <a:ext cx="182880" cy="182880"/>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 name="TextBox 22">
            <a:extLst>
              <a:ext uri="{FF2B5EF4-FFF2-40B4-BE49-F238E27FC236}">
                <a16:creationId xmlns:a16="http://schemas.microsoft.com/office/drawing/2014/main" id="{B60CB56F-F29B-1B45-72B3-16AC7A0F04F7}"/>
              </a:ext>
            </a:extLst>
          </p:cNvPr>
          <p:cNvSpPr txBox="1"/>
          <p:nvPr/>
        </p:nvSpPr>
        <p:spPr>
          <a:xfrm>
            <a:off x="3779525" y="6259164"/>
            <a:ext cx="5109092" cy="369332"/>
          </a:xfrm>
          <a:prstGeom prst="rect">
            <a:avLst/>
          </a:prstGeom>
          <a:solidFill>
            <a:schemeClr val="bg1"/>
          </a:solidFill>
        </p:spPr>
        <p:txBody>
          <a:bodyPr wrap="none" rtlCol="0">
            <a:spAutoFit/>
          </a:bodyPr>
          <a:lstStyle>
            <a:defPPr marR="0" lvl="0" algn="l" rtl="0">
              <a:lnSpc>
                <a:spcPct val="100000"/>
              </a:lnSpc>
              <a:spcBef>
                <a:spcPts val="0"/>
              </a:spcBef>
              <a:spcAft>
                <a:spcPts val="0"/>
              </a:spcAft>
            </a:defPPr>
            <a:lvl1pPr algn="ctr">
              <a:defRPr sz="180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The Degree to Which Impact Varies by Situation</a:t>
            </a:r>
          </a:p>
        </p:txBody>
      </p:sp>
    </p:spTree>
    <p:extLst>
      <p:ext uri="{BB962C8B-B14F-4D97-AF65-F5344CB8AC3E}">
        <p14:creationId xmlns:p14="http://schemas.microsoft.com/office/powerpoint/2010/main" val="143753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g1647534b764_3_0"/>
          <p:cNvSpPr/>
          <p:nvPr/>
        </p:nvSpPr>
        <p:spPr>
          <a:xfrm>
            <a:off x="609785" y="905383"/>
            <a:ext cx="11190300" cy="699300"/>
          </a:xfrm>
          <a:prstGeom prst="rect">
            <a:avLst/>
          </a:prstGeom>
          <a:noFill/>
          <a:ln>
            <a:noFill/>
          </a:ln>
        </p:spPr>
        <p:txBody>
          <a:bodyPr spcFirstLastPara="1" wrap="square" lIns="91425" tIns="45700" rIns="91425" bIns="45700" anchor="ctr" anchorCtr="0">
            <a:noAutofit/>
          </a:bodyPr>
          <a:lstStyle/>
          <a:p>
            <a:pPr>
              <a:buSzPts val="2400"/>
            </a:pPr>
            <a:r>
              <a:rPr lang="en-US" sz="2400" b="1" dirty="0">
                <a:solidFill>
                  <a:schemeClr val="tx1"/>
                </a:solidFill>
                <a:latin typeface="Lato"/>
                <a:ea typeface="Lato"/>
                <a:cs typeface="Lato"/>
                <a:sym typeface="Lato"/>
              </a:rPr>
              <a:t>JOURNEYFORNT CLIENT EXAMPLE: Applicant Desired Pay vs. Turnover</a:t>
            </a:r>
            <a:endParaRPr lang="en-US" sz="2400" u="sng" dirty="0">
              <a:solidFill>
                <a:schemeClr val="tx1"/>
              </a:solidFill>
            </a:endParaRPr>
          </a:p>
        </p:txBody>
      </p:sp>
      <p:pic>
        <p:nvPicPr>
          <p:cNvPr id="4" name="Google Shape;327;g16308832b2c_6_71">
            <a:extLst>
              <a:ext uri="{FF2B5EF4-FFF2-40B4-BE49-F238E27FC236}">
                <a16:creationId xmlns:a16="http://schemas.microsoft.com/office/drawing/2014/main" id="{D12B1387-A2A7-B617-7B78-C4CF7A00C965}"/>
              </a:ext>
            </a:extLst>
          </p:cNvPr>
          <p:cNvPicPr preferRelativeResize="0"/>
          <p:nvPr/>
        </p:nvPicPr>
        <p:blipFill rotWithShape="1">
          <a:blip r:embed="rId3">
            <a:alphaModFix/>
          </a:blip>
          <a:srcRect l="1089" t="10602" r="1411" b="5054"/>
          <a:stretch/>
        </p:blipFill>
        <p:spPr>
          <a:xfrm>
            <a:off x="2853180" y="2799508"/>
            <a:ext cx="7202077" cy="3325885"/>
          </a:xfrm>
          <a:prstGeom prst="rect">
            <a:avLst/>
          </a:prstGeom>
          <a:noFill/>
          <a:ln w="9525" cap="flat" cmpd="sng">
            <a:noFill/>
            <a:prstDash val="solid"/>
            <a:round/>
            <a:headEnd type="none" w="sm" len="sm"/>
            <a:tailEnd type="none" w="sm" len="sm"/>
          </a:ln>
        </p:spPr>
      </p:pic>
      <p:sp>
        <p:nvSpPr>
          <p:cNvPr id="6" name="TextBox 5">
            <a:extLst>
              <a:ext uri="{FF2B5EF4-FFF2-40B4-BE49-F238E27FC236}">
                <a16:creationId xmlns:a16="http://schemas.microsoft.com/office/drawing/2014/main" id="{AE7D35FF-0D43-7512-5ED5-CE7A71B8C7FC}"/>
              </a:ext>
            </a:extLst>
          </p:cNvPr>
          <p:cNvSpPr txBox="1"/>
          <p:nvPr/>
        </p:nvSpPr>
        <p:spPr>
          <a:xfrm>
            <a:off x="970667" y="3620868"/>
            <a:ext cx="1701659" cy="954300"/>
          </a:xfrm>
          <a:prstGeom prst="rect">
            <a:avLst/>
          </a:prstGeom>
          <a:noFill/>
        </p:spPr>
        <p:txBody>
          <a:bodyPr wrap="square">
            <a:spAutoFit/>
          </a:bodyPr>
          <a:lstStyle/>
          <a:p>
            <a:pPr algn="ctr"/>
            <a:r>
              <a:rPr lang="en-US" sz="1867" dirty="0"/>
              <a:t>% of hires that STAYED past 90 days</a:t>
            </a:r>
          </a:p>
        </p:txBody>
      </p:sp>
      <p:sp>
        <p:nvSpPr>
          <p:cNvPr id="8" name="TextBox 7">
            <a:extLst>
              <a:ext uri="{FF2B5EF4-FFF2-40B4-BE49-F238E27FC236}">
                <a16:creationId xmlns:a16="http://schemas.microsoft.com/office/drawing/2014/main" id="{6054C9AB-67E6-800E-9A9D-1756BB96E090}"/>
              </a:ext>
            </a:extLst>
          </p:cNvPr>
          <p:cNvSpPr txBox="1"/>
          <p:nvPr/>
        </p:nvSpPr>
        <p:spPr>
          <a:xfrm>
            <a:off x="3777222" y="2177563"/>
            <a:ext cx="5353993" cy="379656"/>
          </a:xfrm>
          <a:prstGeom prst="rect">
            <a:avLst/>
          </a:prstGeom>
          <a:noFill/>
        </p:spPr>
        <p:txBody>
          <a:bodyPr wrap="square">
            <a:spAutoFit/>
          </a:bodyPr>
          <a:lstStyle/>
          <a:p>
            <a:pPr algn="ctr"/>
            <a:r>
              <a:rPr lang="en-US" sz="1867" dirty="0"/>
              <a:t>What is your desired hourly pay? (Select One)</a:t>
            </a:r>
          </a:p>
        </p:txBody>
      </p:sp>
      <p:pic>
        <p:nvPicPr>
          <p:cNvPr id="9" name="Google Shape;347;p6">
            <a:extLst>
              <a:ext uri="{FF2B5EF4-FFF2-40B4-BE49-F238E27FC236}">
                <a16:creationId xmlns:a16="http://schemas.microsoft.com/office/drawing/2014/main" id="{81E2CBD4-D3DA-B981-08B1-EC7FC63AD5D5}"/>
              </a:ext>
            </a:extLst>
          </p:cNvPr>
          <p:cNvPicPr preferRelativeResize="0"/>
          <p:nvPr/>
        </p:nvPicPr>
        <p:blipFill rotWithShape="1">
          <a:blip r:embed="rId4">
            <a:alphaModFix amt="48000"/>
          </a:blip>
          <a:srcRect r="27536"/>
          <a:stretch/>
        </p:blipFill>
        <p:spPr>
          <a:xfrm>
            <a:off x="11255318" y="5263235"/>
            <a:ext cx="936684" cy="1302583"/>
          </a:xfrm>
          <a:prstGeom prst="rect">
            <a:avLst/>
          </a:prstGeom>
          <a:noFill/>
          <a:ln>
            <a:noFill/>
          </a:ln>
        </p:spPr>
      </p:pic>
      <p:pic>
        <p:nvPicPr>
          <p:cNvPr id="10" name="Google Shape;344;p6">
            <a:extLst>
              <a:ext uri="{FF2B5EF4-FFF2-40B4-BE49-F238E27FC236}">
                <a16:creationId xmlns:a16="http://schemas.microsoft.com/office/drawing/2014/main" id="{CA925CAC-455B-3443-CE72-369DF7CE8817}"/>
              </a:ext>
            </a:extLst>
          </p:cNvPr>
          <p:cNvPicPr preferRelativeResize="0"/>
          <p:nvPr/>
        </p:nvPicPr>
        <p:blipFill rotWithShape="1">
          <a:blip r:embed="rId5">
            <a:alphaModFix amt="61000"/>
          </a:blip>
          <a:srcRect/>
          <a:stretch/>
        </p:blipFill>
        <p:spPr>
          <a:xfrm>
            <a:off x="11645226" y="5089900"/>
            <a:ext cx="546775" cy="590525"/>
          </a:xfrm>
          <a:prstGeom prst="rect">
            <a:avLst/>
          </a:prstGeom>
          <a:noFill/>
          <a:ln>
            <a:noFill/>
          </a:ln>
        </p:spPr>
      </p:pic>
      <p:sp>
        <p:nvSpPr>
          <p:cNvPr id="2" name="Google Shape;371;g1362f86dd50_0_198">
            <a:extLst>
              <a:ext uri="{FF2B5EF4-FFF2-40B4-BE49-F238E27FC236}">
                <a16:creationId xmlns:a16="http://schemas.microsoft.com/office/drawing/2014/main" id="{EC5E39CA-57DA-45C4-7365-48DAE6775962}"/>
              </a:ext>
            </a:extLst>
          </p:cNvPr>
          <p:cNvSpPr/>
          <p:nvPr/>
        </p:nvSpPr>
        <p:spPr>
          <a:xfrm>
            <a:off x="3577290" y="2799508"/>
            <a:ext cx="2785409" cy="3153109"/>
          </a:xfrm>
          <a:prstGeom prst="rect">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algn="ctr">
              <a:buSzPts val="1400"/>
            </a:pPr>
            <a:endParaRPr>
              <a:solidFill>
                <a:schemeClr val="lt1"/>
              </a:solidFill>
            </a:endParaRPr>
          </a:p>
        </p:txBody>
      </p:sp>
      <p:sp>
        <p:nvSpPr>
          <p:cNvPr id="3" name="Speech Bubble: Rectangle with Corners Rounded 2">
            <a:extLst>
              <a:ext uri="{FF2B5EF4-FFF2-40B4-BE49-F238E27FC236}">
                <a16:creationId xmlns:a16="http://schemas.microsoft.com/office/drawing/2014/main" id="{24C76A22-A673-4AA9-9C86-FF8F1C162C0C}"/>
              </a:ext>
            </a:extLst>
          </p:cNvPr>
          <p:cNvSpPr/>
          <p:nvPr/>
        </p:nvSpPr>
        <p:spPr>
          <a:xfrm>
            <a:off x="6590414" y="2746716"/>
            <a:ext cx="1618564" cy="828192"/>
          </a:xfrm>
          <a:prstGeom prst="wedgeRoundRectCallout">
            <a:avLst>
              <a:gd name="adj1" fmla="val -74697"/>
              <a:gd name="adj2" fmla="val 22832"/>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Lato" panose="020F0502020204030203" pitchFamily="34" charset="0"/>
                <a:cs typeface="Lato" panose="020F0502020204030203" pitchFamily="34" charset="0"/>
              </a:rPr>
              <a:t>31-54% higher retention</a:t>
            </a:r>
          </a:p>
        </p:txBody>
      </p:sp>
    </p:spTree>
    <p:extLst>
      <p:ext uri="{BB962C8B-B14F-4D97-AF65-F5344CB8AC3E}">
        <p14:creationId xmlns:p14="http://schemas.microsoft.com/office/powerpoint/2010/main" val="247942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796757"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541383"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86009"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0E3218-7353-1519-0E84-CB9F6122BCF6}"/>
              </a:ext>
            </a:extLst>
          </p:cNvPr>
          <p:cNvCxnSpPr/>
          <p:nvPr/>
        </p:nvCxnSpPr>
        <p:spPr>
          <a:xfrm>
            <a:off x="5169070"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E3117A4-92EB-FFCF-DBE8-A5283E4EC677}"/>
              </a:ext>
            </a:extLst>
          </p:cNvPr>
          <p:cNvCxnSpPr/>
          <p:nvPr/>
        </p:nvCxnSpPr>
        <p:spPr>
          <a:xfrm>
            <a:off x="242444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238AD9-EA01-EB6A-DCCE-6ABEF681BCFE}"/>
              </a:ext>
            </a:extLst>
          </p:cNvPr>
          <p:cNvCxnSpPr/>
          <p:nvPr/>
        </p:nvCxnSpPr>
        <p:spPr>
          <a:xfrm>
            <a:off x="7913696"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3FBFBB-11E5-FDF6-D30A-0BFA932FBB14}"/>
              </a:ext>
            </a:extLst>
          </p:cNvPr>
          <p:cNvCxnSpPr/>
          <p:nvPr/>
        </p:nvCxnSpPr>
        <p:spPr>
          <a:xfrm>
            <a:off x="1065832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368" y="5911876"/>
            <a:ext cx="476412" cy="369332"/>
          </a:xfrm>
          <a:prstGeom prst="rect">
            <a:avLst/>
          </a:prstGeom>
          <a:noFill/>
        </p:spPr>
        <p:txBody>
          <a:bodyPr wrap="none" rtlCol="0">
            <a:spAutoFit/>
          </a:bodyPr>
          <a:lstStyle/>
          <a:p>
            <a:r>
              <a:rPr lang="en-US" dirty="0">
                <a:solidFill>
                  <a:schemeClr val="tx1">
                    <a:lumMod val="50000"/>
                    <a:lumOff val="50000"/>
                  </a:schemeClr>
                </a:solidFill>
              </a:rPr>
              <a:t>.00</a:t>
            </a:r>
          </a:p>
        </p:txBody>
      </p:sp>
      <p:sp>
        <p:nvSpPr>
          <p:cNvPr id="19" name="TextBox 18"/>
          <p:cNvSpPr txBox="1"/>
          <p:nvPr/>
        </p:nvSpPr>
        <p:spPr>
          <a:xfrm>
            <a:off x="692368" y="4954498"/>
            <a:ext cx="476412" cy="369332"/>
          </a:xfrm>
          <a:prstGeom prst="rect">
            <a:avLst/>
          </a:prstGeom>
          <a:noFill/>
        </p:spPr>
        <p:txBody>
          <a:bodyPr wrap="none" rtlCol="0">
            <a:spAutoFit/>
          </a:bodyPr>
          <a:lstStyle/>
          <a:p>
            <a:r>
              <a:rPr lang="en-US" dirty="0">
                <a:solidFill>
                  <a:schemeClr val="tx1">
                    <a:lumMod val="50000"/>
                    <a:lumOff val="50000"/>
                  </a:schemeClr>
                </a:solidFill>
              </a:rPr>
              <a:t>.10</a:t>
            </a:r>
          </a:p>
        </p:txBody>
      </p:sp>
      <p:sp>
        <p:nvSpPr>
          <p:cNvPr id="20" name="TextBox 19"/>
          <p:cNvSpPr txBox="1"/>
          <p:nvPr/>
        </p:nvSpPr>
        <p:spPr>
          <a:xfrm>
            <a:off x="692368" y="4091179"/>
            <a:ext cx="476412" cy="369332"/>
          </a:xfrm>
          <a:prstGeom prst="rect">
            <a:avLst/>
          </a:prstGeom>
          <a:noFill/>
        </p:spPr>
        <p:txBody>
          <a:bodyPr wrap="none" rtlCol="0">
            <a:spAutoFit/>
          </a:bodyPr>
          <a:lstStyle/>
          <a:p>
            <a:r>
              <a:rPr lang="en-US" dirty="0">
                <a:solidFill>
                  <a:schemeClr val="tx1">
                    <a:lumMod val="50000"/>
                    <a:lumOff val="50000"/>
                  </a:schemeClr>
                </a:solidFill>
              </a:rPr>
              <a:t>.20</a:t>
            </a:r>
          </a:p>
        </p:txBody>
      </p:sp>
      <p:sp>
        <p:nvSpPr>
          <p:cNvPr id="21" name="TextBox 20"/>
          <p:cNvSpPr txBox="1"/>
          <p:nvPr/>
        </p:nvSpPr>
        <p:spPr>
          <a:xfrm>
            <a:off x="692368" y="3218821"/>
            <a:ext cx="476412" cy="369332"/>
          </a:xfrm>
          <a:prstGeom prst="rect">
            <a:avLst/>
          </a:prstGeom>
          <a:noFill/>
        </p:spPr>
        <p:txBody>
          <a:bodyPr wrap="none" rtlCol="0">
            <a:spAutoFit/>
          </a:bodyPr>
          <a:lstStyle/>
          <a:p>
            <a:r>
              <a:rPr lang="en-US" dirty="0">
                <a:solidFill>
                  <a:schemeClr val="tx1">
                    <a:lumMod val="50000"/>
                    <a:lumOff val="50000"/>
                  </a:schemeClr>
                </a:solidFill>
              </a:rPr>
              <a:t>.30</a:t>
            </a:r>
          </a:p>
        </p:txBody>
      </p:sp>
      <p:sp>
        <p:nvSpPr>
          <p:cNvPr id="22" name="TextBox 21"/>
          <p:cNvSpPr txBox="1"/>
          <p:nvPr/>
        </p:nvSpPr>
        <p:spPr>
          <a:xfrm>
            <a:off x="692368" y="2356296"/>
            <a:ext cx="476412" cy="369332"/>
          </a:xfrm>
          <a:prstGeom prst="rect">
            <a:avLst/>
          </a:prstGeom>
          <a:noFill/>
        </p:spPr>
        <p:txBody>
          <a:bodyPr wrap="none" rtlCol="0">
            <a:spAutoFit/>
          </a:bodyPr>
          <a:lstStyle/>
          <a:p>
            <a:r>
              <a:rPr lang="en-US" dirty="0">
                <a:solidFill>
                  <a:schemeClr val="tx1">
                    <a:lumMod val="50000"/>
                    <a:lumOff val="50000"/>
                  </a:schemeClr>
                </a:solidFill>
              </a:rPr>
              <a:t>.40</a:t>
            </a:r>
          </a:p>
        </p:txBody>
      </p:sp>
      <p:sp>
        <p:nvSpPr>
          <p:cNvPr id="29" name="TextBox 28"/>
          <p:cNvSpPr txBox="1"/>
          <p:nvPr/>
        </p:nvSpPr>
        <p:spPr>
          <a:xfrm>
            <a:off x="692368" y="1481673"/>
            <a:ext cx="476412" cy="369332"/>
          </a:xfrm>
          <a:prstGeom prst="rect">
            <a:avLst/>
          </a:prstGeom>
          <a:noFill/>
        </p:spPr>
        <p:txBody>
          <a:bodyPr wrap="none" rtlCol="0">
            <a:spAutoFit/>
          </a:bodyPr>
          <a:lstStyle/>
          <a:p>
            <a:r>
              <a:rPr lang="en-US" dirty="0">
                <a:solidFill>
                  <a:schemeClr val="tx1">
                    <a:lumMod val="50000"/>
                    <a:lumOff val="50000"/>
                  </a:schemeClr>
                </a:solidFill>
              </a:rPr>
              <a:t>.50</a:t>
            </a:r>
          </a:p>
        </p:txBody>
      </p:sp>
      <p:sp>
        <p:nvSpPr>
          <p:cNvPr id="30" name="TextBox 29"/>
          <p:cNvSpPr txBox="1"/>
          <p:nvPr/>
        </p:nvSpPr>
        <p:spPr>
          <a:xfrm>
            <a:off x="692368" y="630731"/>
            <a:ext cx="476412" cy="369332"/>
          </a:xfrm>
          <a:prstGeom prst="rect">
            <a:avLst/>
          </a:prstGeom>
          <a:noFill/>
        </p:spPr>
        <p:txBody>
          <a:bodyPr wrap="none" rtlCol="0">
            <a:spAutoFit/>
          </a:bodyPr>
          <a:lstStyle/>
          <a:p>
            <a:r>
              <a:rPr lang="en-US" dirty="0">
                <a:solidFill>
                  <a:schemeClr val="tx1">
                    <a:lumMod val="50000"/>
                    <a:lumOff val="50000"/>
                  </a:schemeClr>
                </a:solidFill>
              </a:rPr>
              <a:t>.60</a:t>
            </a:r>
          </a:p>
        </p:txBody>
      </p:sp>
      <p:sp>
        <p:nvSpPr>
          <p:cNvPr id="37" name="TextBox 36"/>
          <p:cNvSpPr txBox="1"/>
          <p:nvPr/>
        </p:nvSpPr>
        <p:spPr>
          <a:xfrm>
            <a:off x="11613610" y="5911876"/>
            <a:ext cx="476412" cy="369332"/>
          </a:xfrm>
          <a:prstGeom prst="rect">
            <a:avLst/>
          </a:prstGeom>
          <a:noFill/>
        </p:spPr>
        <p:txBody>
          <a:bodyPr wrap="none" rtlCol="0">
            <a:spAutoFit/>
          </a:bodyPr>
          <a:lstStyle/>
          <a:p>
            <a:r>
              <a:rPr lang="en-US" dirty="0">
                <a:solidFill>
                  <a:schemeClr val="tx1">
                    <a:lumMod val="50000"/>
                    <a:lumOff val="50000"/>
                  </a:schemeClr>
                </a:solidFill>
              </a:rPr>
              <a:t>.08</a:t>
            </a:r>
          </a:p>
        </p:txBody>
      </p:sp>
      <p:cxnSp>
        <p:nvCxnSpPr>
          <p:cNvPr id="12" name="Straight Connector 11"/>
          <p:cNvCxnSpPr/>
          <p:nvPr/>
        </p:nvCxnSpPr>
        <p:spPr>
          <a:xfrm>
            <a:off x="1086420" y="1608084"/>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86420" y="3343026"/>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86420" y="4210497"/>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86420" y="4831270"/>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86420" y="2475555"/>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73573" y="5911876"/>
            <a:ext cx="476412" cy="369332"/>
          </a:xfrm>
          <a:prstGeom prst="rect">
            <a:avLst/>
          </a:prstGeom>
          <a:noFill/>
        </p:spPr>
        <p:txBody>
          <a:bodyPr wrap="none" rtlCol="0">
            <a:spAutoFit/>
          </a:bodyPr>
          <a:lstStyle/>
          <a:p>
            <a:r>
              <a:rPr lang="en-US" dirty="0">
                <a:solidFill>
                  <a:schemeClr val="tx1">
                    <a:lumMod val="50000"/>
                    <a:lumOff val="50000"/>
                  </a:schemeClr>
                </a:solidFill>
              </a:rPr>
              <a:t>.02</a:t>
            </a:r>
          </a:p>
        </p:txBody>
      </p:sp>
      <p:sp>
        <p:nvSpPr>
          <p:cNvPr id="33" name="TextBox 32"/>
          <p:cNvSpPr txBox="1"/>
          <p:nvPr/>
        </p:nvSpPr>
        <p:spPr>
          <a:xfrm>
            <a:off x="6253585" y="5911876"/>
            <a:ext cx="476412" cy="369332"/>
          </a:xfrm>
          <a:prstGeom prst="rect">
            <a:avLst/>
          </a:prstGeom>
          <a:noFill/>
        </p:spPr>
        <p:txBody>
          <a:bodyPr wrap="none" rtlCol="0">
            <a:spAutoFit/>
          </a:bodyPr>
          <a:lstStyle/>
          <a:p>
            <a:r>
              <a:rPr lang="en-US" dirty="0">
                <a:solidFill>
                  <a:schemeClr val="tx1">
                    <a:lumMod val="50000"/>
                    <a:lumOff val="50000"/>
                  </a:schemeClr>
                </a:solidFill>
              </a:rPr>
              <a:t>.04</a:t>
            </a:r>
          </a:p>
        </p:txBody>
      </p:sp>
      <p:sp>
        <p:nvSpPr>
          <p:cNvPr id="34" name="TextBox 33"/>
          <p:cNvSpPr txBox="1"/>
          <p:nvPr/>
        </p:nvSpPr>
        <p:spPr>
          <a:xfrm>
            <a:off x="8933597" y="5911876"/>
            <a:ext cx="476412" cy="369332"/>
          </a:xfrm>
          <a:prstGeom prst="rect">
            <a:avLst/>
          </a:prstGeom>
          <a:noFill/>
        </p:spPr>
        <p:txBody>
          <a:bodyPr wrap="none" rtlCol="0">
            <a:spAutoFit/>
          </a:bodyPr>
          <a:lstStyle/>
          <a:p>
            <a:r>
              <a:rPr lang="en-US" dirty="0">
                <a:solidFill>
                  <a:schemeClr val="tx1">
                    <a:lumMod val="50000"/>
                    <a:lumOff val="50000"/>
                  </a:schemeClr>
                </a:solidFill>
              </a:rPr>
              <a:t>.06</a:t>
            </a:r>
          </a:p>
        </p:txBody>
      </p:sp>
      <p:sp>
        <p:nvSpPr>
          <p:cNvPr id="47" name="TextBox 46"/>
          <p:cNvSpPr txBox="1"/>
          <p:nvPr/>
        </p:nvSpPr>
        <p:spPr>
          <a:xfrm rot="16200000">
            <a:off x="-848066" y="3229750"/>
            <a:ext cx="2348720" cy="369332"/>
          </a:xfrm>
          <a:prstGeom prst="rect">
            <a:avLst/>
          </a:prstGeom>
          <a:solidFill>
            <a:schemeClr val="bg1"/>
          </a:solidFill>
        </p:spPr>
        <p:txBody>
          <a:bodyPr wrap="none" rtlCol="0">
            <a:spAutoFit/>
          </a:bodyPr>
          <a:lstStyle/>
          <a:p>
            <a:pPr algn="ctr"/>
            <a:r>
              <a:rPr lang="en-US" sz="1800" dirty="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Magnitude of Impact</a:t>
            </a:r>
          </a:p>
        </p:txBody>
      </p:sp>
      <p:sp>
        <p:nvSpPr>
          <p:cNvPr id="50" name="TextBox 49"/>
          <p:cNvSpPr txBox="1"/>
          <p:nvPr/>
        </p:nvSpPr>
        <p:spPr>
          <a:xfrm>
            <a:off x="5106806" y="6345591"/>
            <a:ext cx="2454519" cy="369332"/>
          </a:xfrm>
          <a:prstGeom prst="rect">
            <a:avLst/>
          </a:prstGeom>
          <a:solidFill>
            <a:schemeClr val="bg1"/>
          </a:solidFill>
        </p:spPr>
        <p:txBody>
          <a:bodyPr wrap="none" rtlCol="0">
            <a:spAutoFit/>
          </a:bodyPr>
          <a:lstStyle/>
          <a:p>
            <a:pPr algn="ctr"/>
            <a:r>
              <a:rPr lang="en-US" sz="1800" dirty="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Variability by Situation</a:t>
            </a:r>
          </a:p>
        </p:txBody>
      </p:sp>
      <p:sp>
        <p:nvSpPr>
          <p:cNvPr id="2" name="TextBox 1"/>
          <p:cNvSpPr txBox="1"/>
          <p:nvPr/>
        </p:nvSpPr>
        <p:spPr>
          <a:xfrm>
            <a:off x="-5734" y="6622067"/>
            <a:ext cx="4551246" cy="369332"/>
          </a:xfrm>
          <a:prstGeom prst="rect">
            <a:avLst/>
          </a:prstGeom>
          <a:noFill/>
        </p:spPr>
        <p:txBody>
          <a:bodyPr wrap="none" rtlCol="0">
            <a:spAutoFit/>
          </a:bodyPr>
          <a:lstStyle/>
          <a:p>
            <a:r>
              <a:rPr lang="en-US" sz="900" i="1" dirty="0">
                <a:solidFill>
                  <a:schemeClr val="bg1">
                    <a:lumMod val="65000"/>
                  </a:schemeClr>
                </a:solidFill>
              </a:rPr>
              <a:t>Note: *Actual accuracy is .09; **Actual accuracy is .11; Source: Rubenstein et al 2018</a:t>
            </a:r>
          </a:p>
          <a:p>
            <a:r>
              <a:rPr lang="en-US" sz="900" i="1" dirty="0">
                <a:solidFill>
                  <a:schemeClr val="bg1">
                    <a:lumMod val="65000"/>
                  </a:schemeClr>
                </a:solidFill>
              </a:rPr>
              <a:t> </a:t>
            </a:r>
          </a:p>
        </p:txBody>
      </p:sp>
      <p:sp>
        <p:nvSpPr>
          <p:cNvPr id="323" name="TextBox 322"/>
          <p:cNvSpPr txBox="1"/>
          <p:nvPr/>
        </p:nvSpPr>
        <p:spPr>
          <a:xfrm>
            <a:off x="4312537" y="44962"/>
            <a:ext cx="3815468" cy="584775"/>
          </a:xfrm>
          <a:prstGeom prst="rect">
            <a:avLst/>
          </a:prstGeom>
          <a:noFill/>
        </p:spPr>
        <p:txBody>
          <a:bodyPr wrap="none" rtlCol="0">
            <a:spAutoFit/>
          </a:bodyPr>
          <a:lstStyle/>
          <a:p>
            <a:pPr algn="ctr"/>
            <a:r>
              <a:rPr lang="en-US" sz="3200" b="1"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Drivers of Turnover</a:t>
            </a:r>
          </a:p>
        </p:txBody>
      </p:sp>
      <p:sp>
        <p:nvSpPr>
          <p:cNvPr id="377" name="TextBox 376"/>
          <p:cNvSpPr txBox="1"/>
          <p:nvPr/>
        </p:nvSpPr>
        <p:spPr>
          <a:xfrm>
            <a:off x="3685419" y="955957"/>
            <a:ext cx="1508746" cy="230832"/>
          </a:xfrm>
          <a:prstGeom prst="rect">
            <a:avLst/>
          </a:prstGeom>
          <a:noFill/>
        </p:spPr>
        <p:txBody>
          <a:bodyPr wrap="none" rtlCol="0" anchor="ctr">
            <a:spAutoFit/>
          </a:bodyPr>
          <a:lstStyle/>
          <a:p>
            <a:r>
              <a:rPr lang="en-US" sz="900" dirty="0"/>
              <a:t>Withdrawal Cognitions (+)</a:t>
            </a:r>
          </a:p>
        </p:txBody>
      </p:sp>
      <p:sp>
        <p:nvSpPr>
          <p:cNvPr id="375" name="TextBox 374"/>
          <p:cNvSpPr txBox="1"/>
          <p:nvPr/>
        </p:nvSpPr>
        <p:spPr>
          <a:xfrm>
            <a:off x="3653108" y="3358863"/>
            <a:ext cx="697627" cy="230832"/>
          </a:xfrm>
          <a:prstGeom prst="rect">
            <a:avLst/>
          </a:prstGeom>
          <a:noFill/>
        </p:spPr>
        <p:txBody>
          <a:bodyPr wrap="none" rtlCol="0" anchor="ctr">
            <a:spAutoFit/>
          </a:bodyPr>
          <a:lstStyle/>
          <a:p>
            <a:r>
              <a:rPr lang="en-US" sz="900" dirty="0"/>
              <a:t>Tenure (-)</a:t>
            </a:r>
          </a:p>
        </p:txBody>
      </p:sp>
      <p:sp>
        <p:nvSpPr>
          <p:cNvPr id="373" name="TextBox 372"/>
          <p:cNvSpPr txBox="1"/>
          <p:nvPr/>
        </p:nvSpPr>
        <p:spPr>
          <a:xfrm>
            <a:off x="3653108" y="3535402"/>
            <a:ext cx="1351652" cy="230832"/>
          </a:xfrm>
          <a:prstGeom prst="rect">
            <a:avLst/>
          </a:prstGeom>
          <a:noFill/>
        </p:spPr>
        <p:txBody>
          <a:bodyPr wrap="none" rtlCol="0" anchor="ctr">
            <a:spAutoFit/>
          </a:bodyPr>
          <a:lstStyle/>
          <a:p>
            <a:r>
              <a:rPr lang="en-US" sz="900" dirty="0"/>
              <a:t>Job Embeddedness (-)</a:t>
            </a:r>
          </a:p>
        </p:txBody>
      </p:sp>
      <p:sp>
        <p:nvSpPr>
          <p:cNvPr id="367" name="TextBox 366"/>
          <p:cNvSpPr txBox="1"/>
          <p:nvPr/>
        </p:nvSpPr>
        <p:spPr>
          <a:xfrm>
            <a:off x="3653108" y="4013673"/>
            <a:ext cx="761747" cy="230832"/>
          </a:xfrm>
          <a:prstGeom prst="rect">
            <a:avLst/>
          </a:prstGeom>
          <a:noFill/>
        </p:spPr>
        <p:txBody>
          <a:bodyPr wrap="none" rtlCol="0" anchor="ctr">
            <a:spAutoFit/>
          </a:bodyPr>
          <a:lstStyle/>
          <a:p>
            <a:r>
              <a:rPr lang="en-US" sz="900" dirty="0"/>
              <a:t>Children (-)</a:t>
            </a:r>
          </a:p>
        </p:txBody>
      </p:sp>
      <p:sp>
        <p:nvSpPr>
          <p:cNvPr id="365" name="TextBox 364"/>
          <p:cNvSpPr txBox="1"/>
          <p:nvPr/>
        </p:nvSpPr>
        <p:spPr>
          <a:xfrm>
            <a:off x="3653108" y="4171579"/>
            <a:ext cx="918841" cy="230832"/>
          </a:xfrm>
          <a:prstGeom prst="rect">
            <a:avLst/>
          </a:prstGeom>
          <a:noFill/>
        </p:spPr>
        <p:txBody>
          <a:bodyPr wrap="none" rtlCol="0" anchor="ctr">
            <a:spAutoFit/>
          </a:bodyPr>
          <a:lstStyle/>
          <a:p>
            <a:r>
              <a:rPr lang="en-US" sz="900" dirty="0"/>
              <a:t>PC Breach (+)</a:t>
            </a:r>
          </a:p>
        </p:txBody>
      </p:sp>
      <p:sp>
        <p:nvSpPr>
          <p:cNvPr id="363" name="TextBox 362"/>
          <p:cNvSpPr txBox="1"/>
          <p:nvPr/>
        </p:nvSpPr>
        <p:spPr>
          <a:xfrm>
            <a:off x="3659520" y="4332129"/>
            <a:ext cx="691215" cy="230832"/>
          </a:xfrm>
          <a:prstGeom prst="rect">
            <a:avLst/>
          </a:prstGeom>
          <a:noFill/>
        </p:spPr>
        <p:txBody>
          <a:bodyPr wrap="none" rtlCol="0" anchor="ctr">
            <a:spAutoFit/>
          </a:bodyPr>
          <a:lstStyle/>
          <a:p>
            <a:r>
              <a:rPr lang="en-US" sz="900" dirty="0"/>
              <a:t>Justice (-)</a:t>
            </a:r>
          </a:p>
        </p:txBody>
      </p:sp>
      <p:sp>
        <p:nvSpPr>
          <p:cNvPr id="361" name="TextBox 360"/>
          <p:cNvSpPr txBox="1"/>
          <p:nvPr/>
        </p:nvSpPr>
        <p:spPr>
          <a:xfrm>
            <a:off x="3653108" y="4817783"/>
            <a:ext cx="1947969" cy="230832"/>
          </a:xfrm>
          <a:prstGeom prst="rect">
            <a:avLst/>
          </a:prstGeom>
          <a:noFill/>
        </p:spPr>
        <p:txBody>
          <a:bodyPr wrap="none" rtlCol="0" anchor="ctr">
            <a:spAutoFit/>
          </a:bodyPr>
          <a:lstStyle/>
          <a:p>
            <a:r>
              <a:rPr lang="en-US" sz="900" dirty="0"/>
              <a:t>Selection Process Performance (-)</a:t>
            </a:r>
          </a:p>
        </p:txBody>
      </p:sp>
      <p:sp>
        <p:nvSpPr>
          <p:cNvPr id="359" name="TextBox 358"/>
          <p:cNvSpPr txBox="1"/>
          <p:nvPr/>
        </p:nvSpPr>
        <p:spPr>
          <a:xfrm>
            <a:off x="3653108" y="4684666"/>
            <a:ext cx="1037463" cy="230832"/>
          </a:xfrm>
          <a:prstGeom prst="rect">
            <a:avLst/>
          </a:prstGeom>
          <a:noFill/>
        </p:spPr>
        <p:txBody>
          <a:bodyPr wrap="none" rtlCol="0" anchor="ctr">
            <a:spAutoFit/>
          </a:bodyPr>
          <a:lstStyle/>
          <a:p>
            <a:r>
              <a:rPr lang="en-US" sz="900" dirty="0"/>
              <a:t>Marital Status (-)</a:t>
            </a:r>
          </a:p>
        </p:txBody>
      </p:sp>
      <p:sp>
        <p:nvSpPr>
          <p:cNvPr id="357" name="TextBox 356"/>
          <p:cNvSpPr txBox="1"/>
          <p:nvPr/>
        </p:nvSpPr>
        <p:spPr>
          <a:xfrm>
            <a:off x="3653108" y="5286350"/>
            <a:ext cx="800219" cy="230832"/>
          </a:xfrm>
          <a:prstGeom prst="rect">
            <a:avLst/>
          </a:prstGeom>
          <a:noFill/>
        </p:spPr>
        <p:txBody>
          <a:bodyPr wrap="none" rtlCol="0" anchor="ctr">
            <a:spAutoFit/>
          </a:bodyPr>
          <a:lstStyle/>
          <a:p>
            <a:r>
              <a:rPr lang="en-US" sz="900" dirty="0"/>
              <a:t>Influence (-)</a:t>
            </a:r>
          </a:p>
        </p:txBody>
      </p:sp>
      <p:sp>
        <p:nvSpPr>
          <p:cNvPr id="355" name="TextBox 354"/>
          <p:cNvSpPr txBox="1"/>
          <p:nvPr/>
        </p:nvSpPr>
        <p:spPr>
          <a:xfrm>
            <a:off x="3653108" y="5427098"/>
            <a:ext cx="873957" cy="230832"/>
          </a:xfrm>
          <a:prstGeom prst="rect">
            <a:avLst/>
          </a:prstGeom>
          <a:noFill/>
        </p:spPr>
        <p:txBody>
          <a:bodyPr wrap="none" rtlCol="0" anchor="ctr">
            <a:spAutoFit/>
          </a:bodyPr>
          <a:lstStyle/>
          <a:p>
            <a:r>
              <a:rPr lang="en-US" sz="900" dirty="0"/>
              <a:t>Education (+)</a:t>
            </a:r>
          </a:p>
        </p:txBody>
      </p:sp>
      <p:sp>
        <p:nvSpPr>
          <p:cNvPr id="353" name="TextBox 352"/>
          <p:cNvSpPr txBox="1"/>
          <p:nvPr/>
        </p:nvSpPr>
        <p:spPr>
          <a:xfrm>
            <a:off x="3653108" y="5580187"/>
            <a:ext cx="797013" cy="230832"/>
          </a:xfrm>
          <a:prstGeom prst="rect">
            <a:avLst/>
          </a:prstGeom>
          <a:noFill/>
        </p:spPr>
        <p:txBody>
          <a:bodyPr wrap="none" rtlCol="0" anchor="ctr">
            <a:spAutoFit/>
          </a:bodyPr>
          <a:lstStyle/>
          <a:p>
            <a:r>
              <a:rPr lang="en-US" sz="900" dirty="0"/>
              <a:t>Ethnicity (+)</a:t>
            </a:r>
          </a:p>
        </p:txBody>
      </p:sp>
      <p:sp>
        <p:nvSpPr>
          <p:cNvPr id="351" name="TextBox 350"/>
          <p:cNvSpPr txBox="1"/>
          <p:nvPr/>
        </p:nvSpPr>
        <p:spPr>
          <a:xfrm>
            <a:off x="3652121" y="5720841"/>
            <a:ext cx="1002197" cy="230832"/>
          </a:xfrm>
          <a:prstGeom prst="rect">
            <a:avLst/>
          </a:prstGeom>
          <a:noFill/>
        </p:spPr>
        <p:txBody>
          <a:bodyPr wrap="none" rtlCol="0" anchor="ctr">
            <a:spAutoFit/>
          </a:bodyPr>
          <a:lstStyle/>
          <a:p>
            <a:r>
              <a:rPr lang="en-US" sz="900" dirty="0"/>
              <a:t>Extraversion (+)</a:t>
            </a:r>
          </a:p>
        </p:txBody>
      </p:sp>
      <p:sp>
        <p:nvSpPr>
          <p:cNvPr id="380" name="TextBox 379"/>
          <p:cNvSpPr txBox="1"/>
          <p:nvPr/>
        </p:nvSpPr>
        <p:spPr>
          <a:xfrm>
            <a:off x="4997087" y="3890279"/>
            <a:ext cx="1290738" cy="230832"/>
          </a:xfrm>
          <a:prstGeom prst="rect">
            <a:avLst/>
          </a:prstGeom>
          <a:noFill/>
        </p:spPr>
        <p:txBody>
          <a:bodyPr wrap="none" rtlCol="0" anchor="ctr">
            <a:spAutoFit/>
          </a:bodyPr>
          <a:lstStyle/>
          <a:p>
            <a:r>
              <a:rPr lang="en-US" sz="900" dirty="0"/>
              <a:t>Stress/Exhaustion (+)</a:t>
            </a:r>
          </a:p>
        </p:txBody>
      </p:sp>
      <p:sp>
        <p:nvSpPr>
          <p:cNvPr id="383" name="TextBox 382"/>
          <p:cNvSpPr txBox="1"/>
          <p:nvPr/>
        </p:nvSpPr>
        <p:spPr>
          <a:xfrm>
            <a:off x="4940269" y="2276862"/>
            <a:ext cx="944489" cy="230832"/>
          </a:xfrm>
          <a:prstGeom prst="rect">
            <a:avLst/>
          </a:prstGeom>
          <a:noFill/>
        </p:spPr>
        <p:txBody>
          <a:bodyPr wrap="none" rtlCol="0" anchor="ctr">
            <a:spAutoFit/>
          </a:bodyPr>
          <a:lstStyle/>
          <a:p>
            <a:r>
              <a:rPr lang="en-US" sz="900" dirty="0"/>
              <a:t>Job Search (+)</a:t>
            </a:r>
          </a:p>
        </p:txBody>
      </p:sp>
      <p:sp>
        <p:nvSpPr>
          <p:cNvPr id="386" name="TextBox 385"/>
          <p:cNvSpPr txBox="1"/>
          <p:nvPr/>
        </p:nvSpPr>
        <p:spPr>
          <a:xfrm>
            <a:off x="4997087" y="3422741"/>
            <a:ext cx="1204176" cy="230832"/>
          </a:xfrm>
          <a:prstGeom prst="rect">
            <a:avLst/>
          </a:prstGeom>
          <a:noFill/>
        </p:spPr>
        <p:txBody>
          <a:bodyPr wrap="none" rtlCol="0" anchor="ctr">
            <a:spAutoFit/>
          </a:bodyPr>
          <a:lstStyle/>
          <a:p>
            <a:r>
              <a:rPr lang="en-US" sz="900" dirty="0"/>
              <a:t>Rewards Offered (-)</a:t>
            </a:r>
          </a:p>
        </p:txBody>
      </p:sp>
      <p:sp>
        <p:nvSpPr>
          <p:cNvPr id="392" name="TextBox 391"/>
          <p:cNvSpPr txBox="1"/>
          <p:nvPr/>
        </p:nvSpPr>
        <p:spPr>
          <a:xfrm>
            <a:off x="4997087" y="3726064"/>
            <a:ext cx="1027845" cy="230832"/>
          </a:xfrm>
          <a:prstGeom prst="rect">
            <a:avLst/>
          </a:prstGeom>
          <a:noFill/>
        </p:spPr>
        <p:txBody>
          <a:bodyPr wrap="none" rtlCol="0" anchor="ctr">
            <a:spAutoFit/>
          </a:bodyPr>
          <a:lstStyle/>
          <a:p>
            <a:r>
              <a:rPr lang="en-US" sz="900" dirty="0"/>
              <a:t>Absenteeism (+)</a:t>
            </a:r>
          </a:p>
        </p:txBody>
      </p:sp>
      <p:sp>
        <p:nvSpPr>
          <p:cNvPr id="395" name="TextBox 394"/>
          <p:cNvSpPr txBox="1"/>
          <p:nvPr/>
        </p:nvSpPr>
        <p:spPr>
          <a:xfrm>
            <a:off x="4997087" y="4037161"/>
            <a:ext cx="986167" cy="230832"/>
          </a:xfrm>
          <a:prstGeom prst="rect">
            <a:avLst/>
          </a:prstGeom>
          <a:noFill/>
        </p:spPr>
        <p:txBody>
          <a:bodyPr wrap="none" rtlCol="0" anchor="ctr">
            <a:spAutoFit/>
          </a:bodyPr>
          <a:lstStyle/>
          <a:p>
            <a:r>
              <a:rPr lang="en-US" sz="900" dirty="0"/>
              <a:t>Engagement (-)</a:t>
            </a:r>
          </a:p>
        </p:txBody>
      </p:sp>
      <p:sp>
        <p:nvSpPr>
          <p:cNvPr id="398" name="TextBox 397"/>
          <p:cNvSpPr txBox="1"/>
          <p:nvPr/>
        </p:nvSpPr>
        <p:spPr>
          <a:xfrm>
            <a:off x="4997087" y="4193654"/>
            <a:ext cx="950901" cy="230832"/>
          </a:xfrm>
          <a:prstGeom prst="rect">
            <a:avLst/>
          </a:prstGeom>
          <a:noFill/>
        </p:spPr>
        <p:txBody>
          <a:bodyPr wrap="none" rtlCol="0" anchor="ctr">
            <a:spAutoFit/>
          </a:bodyPr>
          <a:lstStyle/>
          <a:p>
            <a:r>
              <a:rPr lang="en-US" sz="900" dirty="0"/>
              <a:t>WL Conflict (+)</a:t>
            </a:r>
          </a:p>
        </p:txBody>
      </p:sp>
      <p:sp>
        <p:nvSpPr>
          <p:cNvPr id="401" name="TextBox 400"/>
          <p:cNvSpPr txBox="1"/>
          <p:nvPr/>
        </p:nvSpPr>
        <p:spPr>
          <a:xfrm>
            <a:off x="5004230" y="4352819"/>
            <a:ext cx="1313180" cy="230832"/>
          </a:xfrm>
          <a:prstGeom prst="rect">
            <a:avLst/>
          </a:prstGeom>
          <a:noFill/>
        </p:spPr>
        <p:txBody>
          <a:bodyPr wrap="none" rtlCol="0" anchor="ctr">
            <a:spAutoFit/>
          </a:bodyPr>
          <a:lstStyle/>
          <a:p>
            <a:r>
              <a:rPr lang="en-US" sz="900" dirty="0"/>
              <a:t>Job Characteristics (-)</a:t>
            </a:r>
          </a:p>
        </p:txBody>
      </p:sp>
      <p:sp>
        <p:nvSpPr>
          <p:cNvPr id="404" name="TextBox 403"/>
          <p:cNvSpPr txBox="1"/>
          <p:nvPr/>
        </p:nvSpPr>
        <p:spPr>
          <a:xfrm>
            <a:off x="4997087" y="4535305"/>
            <a:ext cx="1015021" cy="230832"/>
          </a:xfrm>
          <a:prstGeom prst="rect">
            <a:avLst/>
          </a:prstGeom>
          <a:noFill/>
        </p:spPr>
        <p:txBody>
          <a:bodyPr wrap="none" rtlCol="0" anchor="ctr">
            <a:spAutoFit/>
          </a:bodyPr>
          <a:lstStyle/>
          <a:p>
            <a:r>
              <a:rPr lang="en-US" sz="900" dirty="0"/>
              <a:t>Role Conflict (+)</a:t>
            </a:r>
          </a:p>
        </p:txBody>
      </p:sp>
      <p:sp>
        <p:nvSpPr>
          <p:cNvPr id="407" name="TextBox 406"/>
          <p:cNvSpPr txBox="1"/>
          <p:nvPr/>
        </p:nvSpPr>
        <p:spPr>
          <a:xfrm>
            <a:off x="4997087" y="4680990"/>
            <a:ext cx="1088760" cy="230832"/>
          </a:xfrm>
          <a:prstGeom prst="rect">
            <a:avLst/>
          </a:prstGeom>
          <a:noFill/>
        </p:spPr>
        <p:txBody>
          <a:bodyPr wrap="none" rtlCol="0" anchor="ctr">
            <a:spAutoFit/>
          </a:bodyPr>
          <a:lstStyle/>
          <a:p>
            <a:r>
              <a:rPr lang="en-US" sz="900" dirty="0"/>
              <a:t>Peer Relations (-)</a:t>
            </a:r>
          </a:p>
        </p:txBody>
      </p:sp>
      <p:sp>
        <p:nvSpPr>
          <p:cNvPr id="413" name="TextBox 412"/>
          <p:cNvSpPr txBox="1"/>
          <p:nvPr/>
        </p:nvSpPr>
        <p:spPr>
          <a:xfrm>
            <a:off x="4997087" y="4929608"/>
            <a:ext cx="966931" cy="230832"/>
          </a:xfrm>
          <a:prstGeom prst="rect">
            <a:avLst/>
          </a:prstGeom>
          <a:noFill/>
        </p:spPr>
        <p:txBody>
          <a:bodyPr wrap="none" rtlCol="0" anchor="ctr">
            <a:spAutoFit/>
          </a:bodyPr>
          <a:lstStyle/>
          <a:p>
            <a:r>
              <a:rPr lang="en-US" sz="900" dirty="0"/>
              <a:t>Participation (-)</a:t>
            </a:r>
          </a:p>
        </p:txBody>
      </p:sp>
      <p:sp>
        <p:nvSpPr>
          <p:cNvPr id="416" name="TextBox 415"/>
          <p:cNvSpPr txBox="1"/>
          <p:nvPr/>
        </p:nvSpPr>
        <p:spPr>
          <a:xfrm>
            <a:off x="4997087" y="5257034"/>
            <a:ext cx="1095172" cy="230832"/>
          </a:xfrm>
          <a:prstGeom prst="rect">
            <a:avLst/>
          </a:prstGeom>
          <a:noFill/>
        </p:spPr>
        <p:txBody>
          <a:bodyPr wrap="none" rtlCol="0" anchor="ctr">
            <a:spAutoFit/>
          </a:bodyPr>
          <a:lstStyle/>
          <a:p>
            <a:r>
              <a:rPr lang="en-US" sz="900" dirty="0"/>
              <a:t>Abilities / Skills (-)</a:t>
            </a:r>
          </a:p>
        </p:txBody>
      </p:sp>
      <p:sp>
        <p:nvSpPr>
          <p:cNvPr id="419" name="TextBox 418"/>
          <p:cNvSpPr txBox="1"/>
          <p:nvPr/>
        </p:nvSpPr>
        <p:spPr>
          <a:xfrm>
            <a:off x="4997087" y="5525357"/>
            <a:ext cx="1271502" cy="230832"/>
          </a:xfrm>
          <a:prstGeom prst="rect">
            <a:avLst/>
          </a:prstGeom>
          <a:noFill/>
        </p:spPr>
        <p:txBody>
          <a:bodyPr wrap="none" rtlCol="0" anchor="ctr">
            <a:spAutoFit/>
          </a:bodyPr>
          <a:lstStyle/>
          <a:p>
            <a:r>
              <a:rPr lang="en-US" sz="900" dirty="0"/>
              <a:t>Organization Size (+)</a:t>
            </a:r>
          </a:p>
        </p:txBody>
      </p:sp>
      <p:sp>
        <p:nvSpPr>
          <p:cNvPr id="422" name="TextBox 421"/>
          <p:cNvSpPr txBox="1"/>
          <p:nvPr/>
        </p:nvSpPr>
        <p:spPr>
          <a:xfrm>
            <a:off x="6499109" y="3802925"/>
            <a:ext cx="966931" cy="230832"/>
          </a:xfrm>
          <a:prstGeom prst="rect">
            <a:avLst/>
          </a:prstGeom>
          <a:noFill/>
        </p:spPr>
        <p:txBody>
          <a:bodyPr wrap="none" rtlCol="0" anchor="ctr">
            <a:spAutoFit/>
          </a:bodyPr>
          <a:lstStyle/>
          <a:p>
            <a:r>
              <a:rPr lang="en-US" sz="900" dirty="0"/>
              <a:t>Job Security (-)</a:t>
            </a:r>
          </a:p>
        </p:txBody>
      </p:sp>
      <p:sp>
        <p:nvSpPr>
          <p:cNvPr id="425" name="TextBox 424"/>
          <p:cNvSpPr txBox="1"/>
          <p:nvPr/>
        </p:nvSpPr>
        <p:spPr>
          <a:xfrm>
            <a:off x="6493218" y="4070367"/>
            <a:ext cx="1172116" cy="230832"/>
          </a:xfrm>
          <a:prstGeom prst="rect">
            <a:avLst/>
          </a:prstGeom>
          <a:noFill/>
        </p:spPr>
        <p:txBody>
          <a:bodyPr wrap="none" rtlCol="0" anchor="ctr">
            <a:spAutoFit/>
          </a:bodyPr>
          <a:lstStyle/>
          <a:p>
            <a:r>
              <a:rPr lang="en-US" sz="900" dirty="0"/>
              <a:t>Job Involvement (-)</a:t>
            </a:r>
          </a:p>
        </p:txBody>
      </p:sp>
      <p:sp>
        <p:nvSpPr>
          <p:cNvPr id="428" name="TextBox 427"/>
          <p:cNvSpPr txBox="1"/>
          <p:nvPr/>
        </p:nvSpPr>
        <p:spPr>
          <a:xfrm>
            <a:off x="6495967" y="4238975"/>
            <a:ext cx="1511952" cy="230832"/>
          </a:xfrm>
          <a:prstGeom prst="rect">
            <a:avLst/>
          </a:prstGeom>
          <a:noFill/>
        </p:spPr>
        <p:txBody>
          <a:bodyPr wrap="none" rtlCol="0" anchor="ctr">
            <a:spAutoFit/>
          </a:bodyPr>
          <a:lstStyle/>
          <a:p>
            <a:r>
              <a:rPr lang="en-US" sz="900" dirty="0"/>
              <a:t>Organizational Support (-)</a:t>
            </a:r>
          </a:p>
        </p:txBody>
      </p:sp>
      <p:sp>
        <p:nvSpPr>
          <p:cNvPr id="431" name="TextBox 430"/>
          <p:cNvSpPr txBox="1"/>
          <p:nvPr/>
        </p:nvSpPr>
        <p:spPr>
          <a:xfrm>
            <a:off x="6503251" y="4406862"/>
            <a:ext cx="1050288" cy="230832"/>
          </a:xfrm>
          <a:prstGeom prst="rect">
            <a:avLst/>
          </a:prstGeom>
          <a:noFill/>
        </p:spPr>
        <p:txBody>
          <a:bodyPr wrap="none" rtlCol="0" anchor="ctr">
            <a:spAutoFit/>
          </a:bodyPr>
          <a:lstStyle/>
          <a:p>
            <a:r>
              <a:rPr lang="en-US" sz="900" dirty="0"/>
              <a:t>Int. Motivation (-)</a:t>
            </a:r>
          </a:p>
        </p:txBody>
      </p:sp>
      <p:sp>
        <p:nvSpPr>
          <p:cNvPr id="434" name="TextBox 433"/>
          <p:cNvSpPr txBox="1"/>
          <p:nvPr/>
        </p:nvSpPr>
        <p:spPr>
          <a:xfrm>
            <a:off x="6503792" y="4566864"/>
            <a:ext cx="1136850" cy="230832"/>
          </a:xfrm>
          <a:prstGeom prst="rect">
            <a:avLst/>
          </a:prstGeom>
          <a:noFill/>
        </p:spPr>
        <p:txBody>
          <a:bodyPr wrap="none" rtlCol="0" anchor="ctr">
            <a:spAutoFit/>
          </a:bodyPr>
          <a:lstStyle/>
          <a:p>
            <a:r>
              <a:rPr lang="en-US" sz="900" dirty="0"/>
              <a:t>Role Ambiguity (+)</a:t>
            </a:r>
          </a:p>
        </p:txBody>
      </p:sp>
      <p:sp>
        <p:nvSpPr>
          <p:cNvPr id="437" name="TextBox 436"/>
          <p:cNvSpPr txBox="1"/>
          <p:nvPr/>
        </p:nvSpPr>
        <p:spPr>
          <a:xfrm>
            <a:off x="6506352" y="4721204"/>
            <a:ext cx="829073" cy="230832"/>
          </a:xfrm>
          <a:prstGeom prst="rect">
            <a:avLst/>
          </a:prstGeom>
          <a:noFill/>
        </p:spPr>
        <p:txBody>
          <a:bodyPr wrap="none" rtlCol="0" anchor="ctr">
            <a:spAutoFit/>
          </a:bodyPr>
          <a:lstStyle/>
          <a:p>
            <a:r>
              <a:rPr lang="en-US" sz="900" dirty="0"/>
              <a:t>Lateness (+)</a:t>
            </a:r>
          </a:p>
        </p:txBody>
      </p:sp>
      <p:sp>
        <p:nvSpPr>
          <p:cNvPr id="440" name="TextBox 439"/>
          <p:cNvSpPr txBox="1"/>
          <p:nvPr/>
        </p:nvSpPr>
        <p:spPr>
          <a:xfrm>
            <a:off x="6506352" y="4861752"/>
            <a:ext cx="998991" cy="230832"/>
          </a:xfrm>
          <a:prstGeom prst="rect">
            <a:avLst/>
          </a:prstGeom>
          <a:noFill/>
        </p:spPr>
        <p:txBody>
          <a:bodyPr wrap="none" rtlCol="0" anchor="ctr">
            <a:spAutoFit/>
          </a:bodyPr>
          <a:lstStyle/>
          <a:p>
            <a:r>
              <a:rPr lang="en-US" sz="900" dirty="0" err="1"/>
              <a:t>Routinization</a:t>
            </a:r>
            <a:r>
              <a:rPr lang="en-US" sz="900" dirty="0"/>
              <a:t> (-)</a:t>
            </a:r>
          </a:p>
        </p:txBody>
      </p:sp>
      <p:sp>
        <p:nvSpPr>
          <p:cNvPr id="443" name="TextBox 442"/>
          <p:cNvSpPr txBox="1"/>
          <p:nvPr/>
        </p:nvSpPr>
        <p:spPr>
          <a:xfrm>
            <a:off x="6511035" y="5034403"/>
            <a:ext cx="1200970" cy="230832"/>
          </a:xfrm>
          <a:prstGeom prst="rect">
            <a:avLst/>
          </a:prstGeom>
          <a:noFill/>
        </p:spPr>
        <p:txBody>
          <a:bodyPr wrap="none" rtlCol="0" anchor="ctr">
            <a:spAutoFit/>
          </a:bodyPr>
          <a:lstStyle/>
          <a:p>
            <a:r>
              <a:rPr lang="en-US" sz="900" dirty="0"/>
              <a:t>Locus of Control (+)</a:t>
            </a:r>
          </a:p>
        </p:txBody>
      </p:sp>
      <p:sp>
        <p:nvSpPr>
          <p:cNvPr id="446" name="TextBox 445"/>
          <p:cNvSpPr txBox="1"/>
          <p:nvPr/>
        </p:nvSpPr>
        <p:spPr>
          <a:xfrm>
            <a:off x="6504442" y="5186185"/>
            <a:ext cx="1101584" cy="230832"/>
          </a:xfrm>
          <a:prstGeom prst="rect">
            <a:avLst/>
          </a:prstGeom>
          <a:noFill/>
        </p:spPr>
        <p:txBody>
          <a:bodyPr wrap="none" rtlCol="0" anchor="ctr">
            <a:spAutoFit/>
          </a:bodyPr>
          <a:lstStyle/>
          <a:p>
            <a:r>
              <a:rPr lang="en-US" sz="900" dirty="0"/>
              <a:t>Agreeableness (-)</a:t>
            </a:r>
          </a:p>
        </p:txBody>
      </p:sp>
      <p:sp>
        <p:nvSpPr>
          <p:cNvPr id="449" name="TextBox 448"/>
          <p:cNvSpPr txBox="1"/>
          <p:nvPr/>
        </p:nvSpPr>
        <p:spPr>
          <a:xfrm>
            <a:off x="6499600" y="5704461"/>
            <a:ext cx="1184940" cy="230832"/>
          </a:xfrm>
          <a:prstGeom prst="rect">
            <a:avLst/>
          </a:prstGeom>
          <a:noFill/>
        </p:spPr>
        <p:txBody>
          <a:bodyPr wrap="none" rtlCol="0" anchor="ctr">
            <a:spAutoFit/>
          </a:bodyPr>
          <a:lstStyle/>
          <a:p>
            <a:r>
              <a:rPr lang="en-US" sz="900" dirty="0"/>
              <a:t>Task Complexity (-)</a:t>
            </a:r>
          </a:p>
        </p:txBody>
      </p:sp>
      <p:sp>
        <p:nvSpPr>
          <p:cNvPr id="452" name="TextBox 451"/>
          <p:cNvSpPr txBox="1"/>
          <p:nvPr/>
        </p:nvSpPr>
        <p:spPr>
          <a:xfrm>
            <a:off x="7984881" y="4140839"/>
            <a:ext cx="1281120" cy="230832"/>
          </a:xfrm>
          <a:prstGeom prst="rect">
            <a:avLst/>
          </a:prstGeom>
          <a:noFill/>
        </p:spPr>
        <p:txBody>
          <a:bodyPr wrap="none" rtlCol="0" anchor="ctr">
            <a:spAutoFit/>
          </a:bodyPr>
          <a:lstStyle/>
          <a:p>
            <a:r>
              <a:rPr lang="en-US" sz="900" dirty="0"/>
              <a:t>Emotional Stability (-)</a:t>
            </a:r>
          </a:p>
        </p:txBody>
      </p:sp>
      <p:sp>
        <p:nvSpPr>
          <p:cNvPr id="455" name="TextBox 454"/>
          <p:cNvSpPr txBox="1"/>
          <p:nvPr/>
        </p:nvSpPr>
        <p:spPr>
          <a:xfrm>
            <a:off x="7975263" y="4506189"/>
            <a:ext cx="1300356" cy="230832"/>
          </a:xfrm>
          <a:prstGeom prst="rect">
            <a:avLst/>
          </a:prstGeom>
          <a:noFill/>
        </p:spPr>
        <p:txBody>
          <a:bodyPr wrap="none" rtlCol="0" anchor="ctr">
            <a:spAutoFit/>
          </a:bodyPr>
          <a:lstStyle/>
          <a:p>
            <a:r>
              <a:rPr lang="en-US" sz="900" dirty="0"/>
              <a:t>Conscientiousness (-)</a:t>
            </a:r>
          </a:p>
        </p:txBody>
      </p:sp>
      <p:sp>
        <p:nvSpPr>
          <p:cNvPr id="458" name="TextBox 457"/>
          <p:cNvSpPr txBox="1"/>
          <p:nvPr/>
        </p:nvSpPr>
        <p:spPr>
          <a:xfrm>
            <a:off x="9301784" y="3336354"/>
            <a:ext cx="460382" cy="230832"/>
          </a:xfrm>
          <a:prstGeom prst="rect">
            <a:avLst/>
          </a:prstGeom>
          <a:noFill/>
        </p:spPr>
        <p:txBody>
          <a:bodyPr wrap="none" rtlCol="0" anchor="ctr">
            <a:spAutoFit/>
          </a:bodyPr>
          <a:lstStyle/>
          <a:p>
            <a:r>
              <a:rPr lang="en-US" sz="900" dirty="0"/>
              <a:t>Fit (-)</a:t>
            </a:r>
          </a:p>
        </p:txBody>
      </p:sp>
      <p:sp>
        <p:nvSpPr>
          <p:cNvPr id="461" name="TextBox 460"/>
          <p:cNvSpPr txBox="1"/>
          <p:nvPr/>
        </p:nvSpPr>
        <p:spPr>
          <a:xfrm>
            <a:off x="9301784" y="3667698"/>
            <a:ext cx="723275" cy="230832"/>
          </a:xfrm>
          <a:prstGeom prst="rect">
            <a:avLst/>
          </a:prstGeom>
          <a:noFill/>
        </p:spPr>
        <p:txBody>
          <a:bodyPr wrap="none" rtlCol="0" anchor="ctr">
            <a:spAutoFit/>
          </a:bodyPr>
          <a:lstStyle/>
          <a:p>
            <a:r>
              <a:rPr lang="en-US" sz="900" dirty="0"/>
              <a:t>Climate (-)</a:t>
            </a:r>
          </a:p>
        </p:txBody>
      </p:sp>
      <p:sp>
        <p:nvSpPr>
          <p:cNvPr id="464" name="TextBox 463"/>
          <p:cNvSpPr txBox="1"/>
          <p:nvPr/>
        </p:nvSpPr>
        <p:spPr>
          <a:xfrm>
            <a:off x="9301784" y="4542454"/>
            <a:ext cx="964752" cy="369332"/>
          </a:xfrm>
          <a:prstGeom prst="rect">
            <a:avLst/>
          </a:prstGeom>
          <a:noFill/>
        </p:spPr>
        <p:txBody>
          <a:bodyPr wrap="square" rtlCol="0" anchor="ctr">
            <a:spAutoFit/>
          </a:bodyPr>
          <a:lstStyle/>
          <a:p>
            <a:r>
              <a:rPr lang="en-US" sz="900" dirty="0"/>
              <a:t>Openness to Experience (+)</a:t>
            </a:r>
          </a:p>
        </p:txBody>
      </p:sp>
      <p:sp>
        <p:nvSpPr>
          <p:cNvPr id="467" name="TextBox 466"/>
          <p:cNvSpPr txBox="1"/>
          <p:nvPr/>
        </p:nvSpPr>
        <p:spPr>
          <a:xfrm>
            <a:off x="10424069" y="4824154"/>
            <a:ext cx="1069524" cy="230832"/>
          </a:xfrm>
          <a:prstGeom prst="rect">
            <a:avLst/>
          </a:prstGeom>
          <a:noFill/>
        </p:spPr>
        <p:txBody>
          <a:bodyPr wrap="none" rtlCol="0" anchor="ctr">
            <a:spAutoFit/>
          </a:bodyPr>
          <a:lstStyle/>
          <a:p>
            <a:r>
              <a:rPr lang="en-US" sz="900" dirty="0"/>
              <a:t>Met Expectations</a:t>
            </a:r>
          </a:p>
        </p:txBody>
      </p:sp>
      <p:sp>
        <p:nvSpPr>
          <p:cNvPr id="470" name="TextBox 469"/>
          <p:cNvSpPr txBox="1"/>
          <p:nvPr/>
        </p:nvSpPr>
        <p:spPr>
          <a:xfrm>
            <a:off x="10424069" y="5234742"/>
            <a:ext cx="1037463" cy="230832"/>
          </a:xfrm>
          <a:prstGeom prst="rect">
            <a:avLst/>
          </a:prstGeom>
          <a:noFill/>
        </p:spPr>
        <p:txBody>
          <a:bodyPr wrap="none" rtlCol="0" anchor="ctr">
            <a:spAutoFit/>
          </a:bodyPr>
          <a:lstStyle/>
          <a:p>
            <a:r>
              <a:rPr lang="en-US" sz="900" dirty="0"/>
              <a:t>Centralization (-)</a:t>
            </a:r>
          </a:p>
        </p:txBody>
      </p:sp>
      <p:sp>
        <p:nvSpPr>
          <p:cNvPr id="473" name="TextBox 472"/>
          <p:cNvSpPr txBox="1"/>
          <p:nvPr/>
        </p:nvSpPr>
        <p:spPr>
          <a:xfrm>
            <a:off x="10424069" y="5399992"/>
            <a:ext cx="1154520" cy="369332"/>
          </a:xfrm>
          <a:prstGeom prst="rect">
            <a:avLst/>
          </a:prstGeom>
          <a:noFill/>
        </p:spPr>
        <p:txBody>
          <a:bodyPr wrap="square" rtlCol="0" anchor="ctr">
            <a:spAutoFit/>
          </a:bodyPr>
          <a:lstStyle/>
          <a:p>
            <a:r>
              <a:rPr lang="en-US" sz="900" dirty="0"/>
              <a:t>Organizational Prestige (-)</a:t>
            </a:r>
          </a:p>
        </p:txBody>
      </p:sp>
      <p:sp>
        <p:nvSpPr>
          <p:cNvPr id="476" name="TextBox 475"/>
          <p:cNvSpPr txBox="1"/>
          <p:nvPr/>
        </p:nvSpPr>
        <p:spPr>
          <a:xfrm>
            <a:off x="10424069" y="2355448"/>
            <a:ext cx="742511" cy="230832"/>
          </a:xfrm>
          <a:prstGeom prst="rect">
            <a:avLst/>
          </a:prstGeom>
          <a:noFill/>
        </p:spPr>
        <p:txBody>
          <a:bodyPr wrap="none" rtlCol="0" anchor="ctr">
            <a:spAutoFit/>
          </a:bodyPr>
          <a:lstStyle/>
          <a:p>
            <a:r>
              <a:rPr lang="en-US" sz="900" dirty="0"/>
              <a:t>Coping (-)*</a:t>
            </a:r>
          </a:p>
        </p:txBody>
      </p:sp>
      <p:sp>
        <p:nvSpPr>
          <p:cNvPr id="479" name="TextBox 478"/>
          <p:cNvSpPr txBox="1"/>
          <p:nvPr/>
        </p:nvSpPr>
        <p:spPr>
          <a:xfrm>
            <a:off x="10424068" y="4043948"/>
            <a:ext cx="1114075" cy="369332"/>
          </a:xfrm>
          <a:prstGeom prst="rect">
            <a:avLst/>
          </a:prstGeom>
          <a:noFill/>
        </p:spPr>
        <p:txBody>
          <a:bodyPr wrap="square" rtlCol="0" anchor="ctr">
            <a:spAutoFit/>
          </a:bodyPr>
          <a:lstStyle/>
          <a:p>
            <a:r>
              <a:rPr lang="en-US" sz="900" dirty="0"/>
              <a:t>Reward Contingency (-)**</a:t>
            </a:r>
          </a:p>
        </p:txBody>
      </p:sp>
      <p:sp>
        <p:nvSpPr>
          <p:cNvPr id="482" name="TextBox 481"/>
          <p:cNvSpPr txBox="1"/>
          <p:nvPr/>
        </p:nvSpPr>
        <p:spPr>
          <a:xfrm>
            <a:off x="7972057" y="2107913"/>
            <a:ext cx="1249060" cy="230832"/>
          </a:xfrm>
          <a:prstGeom prst="rect">
            <a:avLst/>
          </a:prstGeom>
          <a:noFill/>
        </p:spPr>
        <p:txBody>
          <a:bodyPr wrap="none" rtlCol="0" anchor="ctr">
            <a:spAutoFit/>
          </a:bodyPr>
          <a:lstStyle/>
          <a:p>
            <a:r>
              <a:rPr lang="en-US" sz="900" dirty="0"/>
              <a:t>Other Satisfaction (-)</a:t>
            </a:r>
          </a:p>
        </p:txBody>
      </p:sp>
      <p:sp>
        <p:nvSpPr>
          <p:cNvPr id="485" name="TextBox 484"/>
          <p:cNvSpPr txBox="1"/>
          <p:nvPr/>
        </p:nvSpPr>
        <p:spPr>
          <a:xfrm>
            <a:off x="7972057" y="2879413"/>
            <a:ext cx="1306768" cy="230832"/>
          </a:xfrm>
          <a:prstGeom prst="rect">
            <a:avLst/>
          </a:prstGeom>
          <a:noFill/>
        </p:spPr>
        <p:txBody>
          <a:bodyPr wrap="none" rtlCol="0" anchor="ctr">
            <a:spAutoFit/>
          </a:bodyPr>
          <a:lstStyle/>
          <a:p>
            <a:r>
              <a:rPr lang="en-US" sz="900" dirty="0"/>
              <a:t>Other Commitment (-)</a:t>
            </a:r>
          </a:p>
        </p:txBody>
      </p:sp>
      <p:sp>
        <p:nvSpPr>
          <p:cNvPr id="207" name="TextBox 206"/>
          <p:cNvSpPr txBox="1"/>
          <p:nvPr/>
        </p:nvSpPr>
        <p:spPr>
          <a:xfrm>
            <a:off x="4997087" y="3569289"/>
            <a:ext cx="902811" cy="230832"/>
          </a:xfrm>
          <a:prstGeom prst="rect">
            <a:avLst/>
          </a:prstGeom>
          <a:noFill/>
        </p:spPr>
        <p:txBody>
          <a:bodyPr wrap="square" rtlCol="0" anchor="ctr">
            <a:spAutoFit/>
          </a:bodyPr>
          <a:lstStyle/>
          <a:p>
            <a:r>
              <a:rPr lang="en-US" sz="900" dirty="0"/>
              <a:t>Leadership (-)</a:t>
            </a:r>
          </a:p>
        </p:txBody>
      </p:sp>
      <p:sp>
        <p:nvSpPr>
          <p:cNvPr id="210" name="TextBox 209"/>
          <p:cNvSpPr txBox="1"/>
          <p:nvPr/>
        </p:nvSpPr>
        <p:spPr>
          <a:xfrm>
            <a:off x="3653108" y="4497018"/>
            <a:ext cx="992579" cy="230832"/>
          </a:xfrm>
          <a:prstGeom prst="rect">
            <a:avLst/>
          </a:prstGeom>
          <a:noFill/>
        </p:spPr>
        <p:txBody>
          <a:bodyPr wrap="none" rtlCol="0" anchor="ctr">
            <a:spAutoFit/>
          </a:bodyPr>
          <a:lstStyle/>
          <a:p>
            <a:r>
              <a:rPr lang="en-US" sz="900" dirty="0"/>
              <a:t>Instr. Comm. (-)</a:t>
            </a:r>
          </a:p>
        </p:txBody>
      </p:sp>
      <p:sp>
        <p:nvSpPr>
          <p:cNvPr id="371" name="TextBox 370"/>
          <p:cNvSpPr txBox="1"/>
          <p:nvPr/>
        </p:nvSpPr>
        <p:spPr>
          <a:xfrm>
            <a:off x="3658120" y="3671835"/>
            <a:ext cx="963725" cy="230832"/>
          </a:xfrm>
          <a:prstGeom prst="rect">
            <a:avLst/>
          </a:prstGeom>
          <a:noFill/>
        </p:spPr>
        <p:txBody>
          <a:bodyPr wrap="none" rtlCol="0" anchor="ctr">
            <a:spAutoFit/>
          </a:bodyPr>
          <a:lstStyle/>
          <a:p>
            <a:r>
              <a:rPr lang="en-US" sz="900" dirty="0"/>
              <a:t>Alternatives (+)</a:t>
            </a:r>
          </a:p>
        </p:txBody>
      </p:sp>
      <p:sp>
        <p:nvSpPr>
          <p:cNvPr id="369" name="TextBox 368"/>
          <p:cNvSpPr txBox="1"/>
          <p:nvPr/>
        </p:nvSpPr>
        <p:spPr>
          <a:xfrm>
            <a:off x="3655123" y="3846868"/>
            <a:ext cx="1319592" cy="230832"/>
          </a:xfrm>
          <a:prstGeom prst="rect">
            <a:avLst/>
          </a:prstGeom>
          <a:noFill/>
        </p:spPr>
        <p:txBody>
          <a:bodyPr wrap="none" rtlCol="0" anchor="ctr">
            <a:spAutoFit/>
          </a:bodyPr>
          <a:lstStyle/>
          <a:p>
            <a:r>
              <a:rPr lang="en-US" sz="900" dirty="0" err="1"/>
              <a:t>Empl</a:t>
            </a:r>
            <a:r>
              <a:rPr lang="en-US" sz="900" dirty="0"/>
              <a:t>. Performance (-)</a:t>
            </a:r>
          </a:p>
        </p:txBody>
      </p:sp>
      <p:sp>
        <p:nvSpPr>
          <p:cNvPr id="333" name="TextBox 332"/>
          <p:cNvSpPr txBox="1"/>
          <p:nvPr/>
        </p:nvSpPr>
        <p:spPr>
          <a:xfrm>
            <a:off x="2333530" y="3094163"/>
            <a:ext cx="999996" cy="369332"/>
          </a:xfrm>
          <a:prstGeom prst="rect">
            <a:avLst/>
          </a:prstGeom>
          <a:noFill/>
        </p:spPr>
        <p:txBody>
          <a:bodyPr wrap="square" rtlCol="0" anchor="ctr">
            <a:spAutoFit/>
          </a:bodyPr>
          <a:lstStyle/>
          <a:p>
            <a:r>
              <a:rPr lang="en-US" sz="900" dirty="0"/>
              <a:t>Organizational Commitment (-)</a:t>
            </a:r>
          </a:p>
        </p:txBody>
      </p:sp>
      <p:cxnSp>
        <p:nvCxnSpPr>
          <p:cNvPr id="41" name="Straight Connector 40">
            <a:extLst>
              <a:ext uri="{FF2B5EF4-FFF2-40B4-BE49-F238E27FC236}">
                <a16:creationId xmlns:a16="http://schemas.microsoft.com/office/drawing/2014/main" id="{07062B07-6EC7-B021-686A-C4BB77B0BE82}"/>
              </a:ext>
            </a:extLst>
          </p:cNvPr>
          <p:cNvCxnSpPr/>
          <p:nvPr/>
        </p:nvCxnSpPr>
        <p:spPr>
          <a:xfrm>
            <a:off x="1086420" y="792739"/>
            <a:ext cx="0" cy="512012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FB8158-B1C2-2E40-5088-294CCB029D48}"/>
              </a:ext>
            </a:extLst>
          </p:cNvPr>
          <p:cNvCxnSpPr/>
          <p:nvPr/>
        </p:nvCxnSpPr>
        <p:spPr>
          <a:xfrm>
            <a:off x="1086420" y="5912859"/>
            <a:ext cx="1085333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F239F47-D742-0011-4344-55BF489F9E47}"/>
              </a:ext>
            </a:extLst>
          </p:cNvPr>
          <p:cNvSpPr txBox="1"/>
          <p:nvPr/>
        </p:nvSpPr>
        <p:spPr>
          <a:xfrm>
            <a:off x="2333529" y="3456341"/>
            <a:ext cx="1146468" cy="230832"/>
          </a:xfrm>
          <a:prstGeom prst="rect">
            <a:avLst/>
          </a:prstGeom>
          <a:noFill/>
        </p:spPr>
        <p:txBody>
          <a:bodyPr wrap="none" rtlCol="0" anchor="ctr">
            <a:spAutoFit/>
          </a:bodyPr>
          <a:lstStyle/>
          <a:p>
            <a:r>
              <a:rPr lang="en-US" sz="900" dirty="0"/>
              <a:t>Job Satisfaction (-)</a:t>
            </a:r>
          </a:p>
        </p:txBody>
      </p:sp>
      <p:sp>
        <p:nvSpPr>
          <p:cNvPr id="46" name="TextBox 45">
            <a:extLst>
              <a:ext uri="{FF2B5EF4-FFF2-40B4-BE49-F238E27FC236}">
                <a16:creationId xmlns:a16="http://schemas.microsoft.com/office/drawing/2014/main" id="{4126BF2A-02B3-3E1E-FD26-3216B8717ED0}"/>
              </a:ext>
            </a:extLst>
          </p:cNvPr>
          <p:cNvSpPr txBox="1"/>
          <p:nvPr/>
        </p:nvSpPr>
        <p:spPr>
          <a:xfrm>
            <a:off x="2333529" y="3971151"/>
            <a:ext cx="537327" cy="230832"/>
          </a:xfrm>
          <a:prstGeom prst="rect">
            <a:avLst/>
          </a:prstGeom>
          <a:noFill/>
        </p:spPr>
        <p:txBody>
          <a:bodyPr wrap="none" rtlCol="0" anchor="ctr">
            <a:spAutoFit/>
          </a:bodyPr>
          <a:lstStyle/>
          <a:p>
            <a:r>
              <a:rPr lang="en-US" sz="900" dirty="0"/>
              <a:t>Age (-)</a:t>
            </a:r>
          </a:p>
        </p:txBody>
      </p:sp>
      <p:sp>
        <p:nvSpPr>
          <p:cNvPr id="48" name="TextBox 47">
            <a:extLst>
              <a:ext uri="{FF2B5EF4-FFF2-40B4-BE49-F238E27FC236}">
                <a16:creationId xmlns:a16="http://schemas.microsoft.com/office/drawing/2014/main" id="{C4D2782A-E04D-1DC4-9F85-0BA7D9BAA880}"/>
              </a:ext>
            </a:extLst>
          </p:cNvPr>
          <p:cNvSpPr txBox="1"/>
          <p:nvPr/>
        </p:nvSpPr>
        <p:spPr>
          <a:xfrm>
            <a:off x="2333529" y="4379187"/>
            <a:ext cx="530915" cy="230832"/>
          </a:xfrm>
          <a:prstGeom prst="rect">
            <a:avLst/>
          </a:prstGeom>
          <a:noFill/>
        </p:spPr>
        <p:txBody>
          <a:bodyPr wrap="none" rtlCol="0" anchor="ctr">
            <a:spAutoFit/>
          </a:bodyPr>
          <a:lstStyle/>
          <a:p>
            <a:r>
              <a:rPr lang="en-US" sz="900" dirty="0"/>
              <a:t>Pay (-)</a:t>
            </a:r>
          </a:p>
        </p:txBody>
      </p:sp>
      <p:sp>
        <p:nvSpPr>
          <p:cNvPr id="231" name="TextBox 230">
            <a:extLst>
              <a:ext uri="{FF2B5EF4-FFF2-40B4-BE49-F238E27FC236}">
                <a16:creationId xmlns:a16="http://schemas.microsoft.com/office/drawing/2014/main" id="{70BC7D1C-56E8-0DED-80CF-F7FC39D02003}"/>
              </a:ext>
            </a:extLst>
          </p:cNvPr>
          <p:cNvSpPr txBox="1"/>
          <p:nvPr/>
        </p:nvSpPr>
        <p:spPr>
          <a:xfrm>
            <a:off x="2255207" y="5911876"/>
            <a:ext cx="433132" cy="307777"/>
          </a:xfrm>
          <a:prstGeom prst="rect">
            <a:avLst/>
          </a:prstGeom>
          <a:noFill/>
        </p:spPr>
        <p:txBody>
          <a:bodyPr wrap="none" rtlCol="0">
            <a:spAutoFit/>
          </a:bodyPr>
          <a:lstStyle/>
          <a:p>
            <a:r>
              <a:rPr lang="en-US" dirty="0">
                <a:solidFill>
                  <a:schemeClr val="tx1">
                    <a:lumMod val="50000"/>
                    <a:lumOff val="50000"/>
                  </a:schemeClr>
                </a:solidFill>
              </a:rPr>
              <a:t>.01</a:t>
            </a:r>
          </a:p>
        </p:txBody>
      </p:sp>
      <p:sp>
        <p:nvSpPr>
          <p:cNvPr id="232" name="TextBox 231">
            <a:extLst>
              <a:ext uri="{FF2B5EF4-FFF2-40B4-BE49-F238E27FC236}">
                <a16:creationId xmlns:a16="http://schemas.microsoft.com/office/drawing/2014/main" id="{4A1F3635-0248-23C1-516F-2475C9B68805}"/>
              </a:ext>
            </a:extLst>
          </p:cNvPr>
          <p:cNvSpPr txBox="1"/>
          <p:nvPr/>
        </p:nvSpPr>
        <p:spPr>
          <a:xfrm>
            <a:off x="4935219" y="5911876"/>
            <a:ext cx="433132" cy="307777"/>
          </a:xfrm>
          <a:prstGeom prst="rect">
            <a:avLst/>
          </a:prstGeom>
          <a:noFill/>
        </p:spPr>
        <p:txBody>
          <a:bodyPr wrap="none" rtlCol="0">
            <a:spAutoFit/>
          </a:bodyPr>
          <a:lstStyle/>
          <a:p>
            <a:r>
              <a:rPr lang="en-US" dirty="0">
                <a:solidFill>
                  <a:schemeClr val="tx1">
                    <a:lumMod val="50000"/>
                    <a:lumOff val="50000"/>
                  </a:schemeClr>
                </a:solidFill>
              </a:rPr>
              <a:t>.03</a:t>
            </a:r>
          </a:p>
        </p:txBody>
      </p:sp>
      <p:sp>
        <p:nvSpPr>
          <p:cNvPr id="233" name="TextBox 232">
            <a:extLst>
              <a:ext uri="{FF2B5EF4-FFF2-40B4-BE49-F238E27FC236}">
                <a16:creationId xmlns:a16="http://schemas.microsoft.com/office/drawing/2014/main" id="{A2A4DFDA-B679-F7C4-EE2E-9A3477F206A0}"/>
              </a:ext>
            </a:extLst>
          </p:cNvPr>
          <p:cNvSpPr txBox="1"/>
          <p:nvPr/>
        </p:nvSpPr>
        <p:spPr>
          <a:xfrm>
            <a:off x="10295243" y="5911876"/>
            <a:ext cx="433132" cy="307777"/>
          </a:xfrm>
          <a:prstGeom prst="rect">
            <a:avLst/>
          </a:prstGeom>
          <a:noFill/>
        </p:spPr>
        <p:txBody>
          <a:bodyPr wrap="none" rtlCol="0">
            <a:spAutoFit/>
          </a:bodyPr>
          <a:lstStyle/>
          <a:p>
            <a:r>
              <a:rPr lang="en-US" dirty="0">
                <a:solidFill>
                  <a:schemeClr val="tx1">
                    <a:lumMod val="50000"/>
                    <a:lumOff val="50000"/>
                  </a:schemeClr>
                </a:solidFill>
              </a:rPr>
              <a:t>.07</a:t>
            </a:r>
          </a:p>
        </p:txBody>
      </p:sp>
      <p:sp>
        <p:nvSpPr>
          <p:cNvPr id="234" name="TextBox 233">
            <a:extLst>
              <a:ext uri="{FF2B5EF4-FFF2-40B4-BE49-F238E27FC236}">
                <a16:creationId xmlns:a16="http://schemas.microsoft.com/office/drawing/2014/main" id="{421BAE86-84B0-E5B5-D831-021844130783}"/>
              </a:ext>
            </a:extLst>
          </p:cNvPr>
          <p:cNvSpPr txBox="1"/>
          <p:nvPr/>
        </p:nvSpPr>
        <p:spPr>
          <a:xfrm>
            <a:off x="7615231" y="5911876"/>
            <a:ext cx="433132" cy="307777"/>
          </a:xfrm>
          <a:prstGeom prst="rect">
            <a:avLst/>
          </a:prstGeom>
          <a:noFill/>
        </p:spPr>
        <p:txBody>
          <a:bodyPr wrap="none" rtlCol="0">
            <a:spAutoFit/>
          </a:bodyPr>
          <a:lstStyle/>
          <a:p>
            <a:r>
              <a:rPr lang="en-US" dirty="0">
                <a:solidFill>
                  <a:schemeClr val="tx1">
                    <a:lumMod val="50000"/>
                    <a:lumOff val="50000"/>
                  </a:schemeClr>
                </a:solidFill>
              </a:rPr>
              <a:t>.05</a:t>
            </a:r>
          </a:p>
        </p:txBody>
      </p:sp>
      <p:sp>
        <p:nvSpPr>
          <p:cNvPr id="261" name="Isosceles Triangle 260">
            <a:extLst>
              <a:ext uri="{FF2B5EF4-FFF2-40B4-BE49-F238E27FC236}">
                <a16:creationId xmlns:a16="http://schemas.microsoft.com/office/drawing/2014/main" id="{CFB1348D-3A54-61EA-C4B8-55313E1A9100}"/>
              </a:ext>
            </a:extLst>
          </p:cNvPr>
          <p:cNvSpPr/>
          <p:nvPr/>
        </p:nvSpPr>
        <p:spPr>
          <a:xfrm>
            <a:off x="2242812" y="320866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6" name="Isosceles Triangle 265">
            <a:extLst>
              <a:ext uri="{FF2B5EF4-FFF2-40B4-BE49-F238E27FC236}">
                <a16:creationId xmlns:a16="http://schemas.microsoft.com/office/drawing/2014/main" id="{C93C21E2-479F-9122-5FD2-3E6551E09AD1}"/>
              </a:ext>
            </a:extLst>
          </p:cNvPr>
          <p:cNvSpPr/>
          <p:nvPr/>
        </p:nvSpPr>
        <p:spPr>
          <a:xfrm>
            <a:off x="2242812" y="402422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8" name="Flowchart: Connector 267">
            <a:extLst>
              <a:ext uri="{FF2B5EF4-FFF2-40B4-BE49-F238E27FC236}">
                <a16:creationId xmlns:a16="http://schemas.microsoft.com/office/drawing/2014/main" id="{51588C0C-6A63-5387-E8C0-EC241E2F8E08}"/>
              </a:ext>
            </a:extLst>
          </p:cNvPr>
          <p:cNvSpPr/>
          <p:nvPr/>
        </p:nvSpPr>
        <p:spPr>
          <a:xfrm>
            <a:off x="2238998" y="3507100"/>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9" name="Rectangle 268">
            <a:extLst>
              <a:ext uri="{FF2B5EF4-FFF2-40B4-BE49-F238E27FC236}">
                <a16:creationId xmlns:a16="http://schemas.microsoft.com/office/drawing/2014/main" id="{A39A4BCF-E531-A0C2-FD73-30AF292FD2FA}"/>
              </a:ext>
            </a:extLst>
          </p:cNvPr>
          <p:cNvSpPr/>
          <p:nvPr/>
        </p:nvSpPr>
        <p:spPr>
          <a:xfrm>
            <a:off x="3588343" y="1014985"/>
            <a:ext cx="128016" cy="128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0" name="Rectangle 269">
            <a:extLst>
              <a:ext uri="{FF2B5EF4-FFF2-40B4-BE49-F238E27FC236}">
                <a16:creationId xmlns:a16="http://schemas.microsoft.com/office/drawing/2014/main" id="{A5625A85-8010-4BFF-D773-DE629572548B}"/>
              </a:ext>
            </a:extLst>
          </p:cNvPr>
          <p:cNvSpPr/>
          <p:nvPr/>
        </p:nvSpPr>
        <p:spPr>
          <a:xfrm>
            <a:off x="4868857" y="2333666"/>
            <a:ext cx="128016" cy="128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2" name="Flowchart: Connector 271">
            <a:extLst>
              <a:ext uri="{FF2B5EF4-FFF2-40B4-BE49-F238E27FC236}">
                <a16:creationId xmlns:a16="http://schemas.microsoft.com/office/drawing/2014/main" id="{55E3EAD0-3598-193A-A014-7D7D00816F56}"/>
              </a:ext>
            </a:extLst>
          </p:cNvPr>
          <p:cNvSpPr/>
          <p:nvPr/>
        </p:nvSpPr>
        <p:spPr>
          <a:xfrm>
            <a:off x="2238998" y="4429931"/>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3" name="Isosceles Triangle 272">
            <a:extLst>
              <a:ext uri="{FF2B5EF4-FFF2-40B4-BE49-F238E27FC236}">
                <a16:creationId xmlns:a16="http://schemas.microsoft.com/office/drawing/2014/main" id="{AA2FF064-0789-DF51-8560-262D81C3AF88}"/>
              </a:ext>
            </a:extLst>
          </p:cNvPr>
          <p:cNvSpPr/>
          <p:nvPr/>
        </p:nvSpPr>
        <p:spPr>
          <a:xfrm>
            <a:off x="3573372" y="3410522"/>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5" name="Isosceles Triangle 274">
            <a:extLst>
              <a:ext uri="{FF2B5EF4-FFF2-40B4-BE49-F238E27FC236}">
                <a16:creationId xmlns:a16="http://schemas.microsoft.com/office/drawing/2014/main" id="{726128AB-1968-9E84-8CD5-C8CE72347F77}"/>
              </a:ext>
            </a:extLst>
          </p:cNvPr>
          <p:cNvSpPr/>
          <p:nvPr/>
        </p:nvSpPr>
        <p:spPr>
          <a:xfrm>
            <a:off x="3573372" y="4063183"/>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6" name="Isosceles Triangle 275">
            <a:extLst>
              <a:ext uri="{FF2B5EF4-FFF2-40B4-BE49-F238E27FC236}">
                <a16:creationId xmlns:a16="http://schemas.microsoft.com/office/drawing/2014/main" id="{DF05137F-37B6-FE6D-6EE3-866B65644D23}"/>
              </a:ext>
            </a:extLst>
          </p:cNvPr>
          <p:cNvSpPr/>
          <p:nvPr/>
        </p:nvSpPr>
        <p:spPr>
          <a:xfrm>
            <a:off x="3573372" y="4870869"/>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7" name="Isosceles Triangle 276">
            <a:extLst>
              <a:ext uri="{FF2B5EF4-FFF2-40B4-BE49-F238E27FC236}">
                <a16:creationId xmlns:a16="http://schemas.microsoft.com/office/drawing/2014/main" id="{D5BBF9E8-4666-DED6-0C96-5B58E44F6E8B}"/>
              </a:ext>
            </a:extLst>
          </p:cNvPr>
          <p:cNvSpPr/>
          <p:nvPr/>
        </p:nvSpPr>
        <p:spPr>
          <a:xfrm>
            <a:off x="3573372" y="472458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8" name="Isosceles Triangle 277">
            <a:extLst>
              <a:ext uri="{FF2B5EF4-FFF2-40B4-BE49-F238E27FC236}">
                <a16:creationId xmlns:a16="http://schemas.microsoft.com/office/drawing/2014/main" id="{E7182717-1C69-DCDD-7C62-7AEF16774047}"/>
              </a:ext>
            </a:extLst>
          </p:cNvPr>
          <p:cNvSpPr/>
          <p:nvPr/>
        </p:nvSpPr>
        <p:spPr>
          <a:xfrm>
            <a:off x="3573372" y="5345903"/>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9" name="Isosceles Triangle 278">
            <a:extLst>
              <a:ext uri="{FF2B5EF4-FFF2-40B4-BE49-F238E27FC236}">
                <a16:creationId xmlns:a16="http://schemas.microsoft.com/office/drawing/2014/main" id="{091DB1D0-B7C9-186E-9D2A-0AF98D514F69}"/>
              </a:ext>
            </a:extLst>
          </p:cNvPr>
          <p:cNvSpPr/>
          <p:nvPr/>
        </p:nvSpPr>
        <p:spPr>
          <a:xfrm>
            <a:off x="3573372" y="548142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0" name="Isosceles Triangle 279">
            <a:extLst>
              <a:ext uri="{FF2B5EF4-FFF2-40B4-BE49-F238E27FC236}">
                <a16:creationId xmlns:a16="http://schemas.microsoft.com/office/drawing/2014/main" id="{47FD37BB-8CC3-3901-DDAD-5BF984CA0167}"/>
              </a:ext>
            </a:extLst>
          </p:cNvPr>
          <p:cNvSpPr/>
          <p:nvPr/>
        </p:nvSpPr>
        <p:spPr>
          <a:xfrm>
            <a:off x="3573372" y="5623630"/>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1" name="Isosceles Triangle 280">
            <a:extLst>
              <a:ext uri="{FF2B5EF4-FFF2-40B4-BE49-F238E27FC236}">
                <a16:creationId xmlns:a16="http://schemas.microsoft.com/office/drawing/2014/main" id="{9548DE44-52A2-80C3-0F0F-9031E8295237}"/>
              </a:ext>
            </a:extLst>
          </p:cNvPr>
          <p:cNvSpPr/>
          <p:nvPr/>
        </p:nvSpPr>
        <p:spPr>
          <a:xfrm>
            <a:off x="3573372" y="576885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2" name="Isosceles Triangle 281">
            <a:extLst>
              <a:ext uri="{FF2B5EF4-FFF2-40B4-BE49-F238E27FC236}">
                <a16:creationId xmlns:a16="http://schemas.microsoft.com/office/drawing/2014/main" id="{93510150-9F3F-D0F4-5828-95EF890BB10F}"/>
              </a:ext>
            </a:extLst>
          </p:cNvPr>
          <p:cNvSpPr/>
          <p:nvPr/>
        </p:nvSpPr>
        <p:spPr>
          <a:xfrm>
            <a:off x="4914876" y="3783114"/>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3" name="Isosceles Triangle 282">
            <a:extLst>
              <a:ext uri="{FF2B5EF4-FFF2-40B4-BE49-F238E27FC236}">
                <a16:creationId xmlns:a16="http://schemas.microsoft.com/office/drawing/2014/main" id="{FAA1E997-138D-05A5-7F2E-2CA1C793CC77}"/>
              </a:ext>
            </a:extLst>
          </p:cNvPr>
          <p:cNvSpPr/>
          <p:nvPr/>
        </p:nvSpPr>
        <p:spPr>
          <a:xfrm>
            <a:off x="9227446" y="3383106"/>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4" name="Flowchart: Connector 283">
            <a:extLst>
              <a:ext uri="{FF2B5EF4-FFF2-40B4-BE49-F238E27FC236}">
                <a16:creationId xmlns:a16="http://schemas.microsoft.com/office/drawing/2014/main" id="{54D197CD-1BC4-B12A-E511-1A86812D80BF}"/>
              </a:ext>
            </a:extLst>
          </p:cNvPr>
          <p:cNvSpPr/>
          <p:nvPr/>
        </p:nvSpPr>
        <p:spPr>
          <a:xfrm>
            <a:off x="9221117" y="3714747"/>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5" name="Isosceles Triangle 284">
            <a:extLst>
              <a:ext uri="{FF2B5EF4-FFF2-40B4-BE49-F238E27FC236}">
                <a16:creationId xmlns:a16="http://schemas.microsoft.com/office/drawing/2014/main" id="{4867192B-3C63-07C7-4982-11345FEB379A}"/>
              </a:ext>
            </a:extLst>
          </p:cNvPr>
          <p:cNvSpPr/>
          <p:nvPr/>
        </p:nvSpPr>
        <p:spPr>
          <a:xfrm>
            <a:off x="4914876" y="5289001"/>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6" name="Isosceles Triangle 285">
            <a:extLst>
              <a:ext uri="{FF2B5EF4-FFF2-40B4-BE49-F238E27FC236}">
                <a16:creationId xmlns:a16="http://schemas.microsoft.com/office/drawing/2014/main" id="{9BC7B8B8-9934-83D3-C09B-EAD205B3E18C}"/>
              </a:ext>
            </a:extLst>
          </p:cNvPr>
          <p:cNvSpPr/>
          <p:nvPr/>
        </p:nvSpPr>
        <p:spPr>
          <a:xfrm>
            <a:off x="6414544" y="4455059"/>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7" name="Isosceles Triangle 286">
            <a:extLst>
              <a:ext uri="{FF2B5EF4-FFF2-40B4-BE49-F238E27FC236}">
                <a16:creationId xmlns:a16="http://schemas.microsoft.com/office/drawing/2014/main" id="{D90FAE77-334B-87D0-905E-696373E0DF96}"/>
              </a:ext>
            </a:extLst>
          </p:cNvPr>
          <p:cNvSpPr/>
          <p:nvPr/>
        </p:nvSpPr>
        <p:spPr>
          <a:xfrm>
            <a:off x="6414544" y="4770554"/>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8" name="Isosceles Triangle 287">
            <a:extLst>
              <a:ext uri="{FF2B5EF4-FFF2-40B4-BE49-F238E27FC236}">
                <a16:creationId xmlns:a16="http://schemas.microsoft.com/office/drawing/2014/main" id="{784A9F64-321E-0D81-21DB-D896CD4CFC65}"/>
              </a:ext>
            </a:extLst>
          </p:cNvPr>
          <p:cNvSpPr/>
          <p:nvPr/>
        </p:nvSpPr>
        <p:spPr>
          <a:xfrm>
            <a:off x="6414544" y="509112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0" name="Isosceles Triangle 289">
            <a:extLst>
              <a:ext uri="{FF2B5EF4-FFF2-40B4-BE49-F238E27FC236}">
                <a16:creationId xmlns:a16="http://schemas.microsoft.com/office/drawing/2014/main" id="{AFA28C00-48E6-203B-367B-E2370FF5E2A6}"/>
              </a:ext>
            </a:extLst>
          </p:cNvPr>
          <p:cNvSpPr/>
          <p:nvPr/>
        </p:nvSpPr>
        <p:spPr>
          <a:xfrm>
            <a:off x="6414544" y="5243422"/>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1" name="Isosceles Triangle 290">
            <a:extLst>
              <a:ext uri="{FF2B5EF4-FFF2-40B4-BE49-F238E27FC236}">
                <a16:creationId xmlns:a16="http://schemas.microsoft.com/office/drawing/2014/main" id="{45A818FD-4C24-5637-F3B8-B47A487853B4}"/>
              </a:ext>
            </a:extLst>
          </p:cNvPr>
          <p:cNvSpPr/>
          <p:nvPr/>
        </p:nvSpPr>
        <p:spPr>
          <a:xfrm>
            <a:off x="7897924" y="2142688"/>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5" name="Isosceles Triangle 294">
            <a:extLst>
              <a:ext uri="{FF2B5EF4-FFF2-40B4-BE49-F238E27FC236}">
                <a16:creationId xmlns:a16="http://schemas.microsoft.com/office/drawing/2014/main" id="{943569FA-172E-9B39-E578-A1658D4C7271}"/>
              </a:ext>
            </a:extLst>
          </p:cNvPr>
          <p:cNvSpPr/>
          <p:nvPr/>
        </p:nvSpPr>
        <p:spPr>
          <a:xfrm>
            <a:off x="7897924" y="291247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6" name="Isosceles Triangle 295">
            <a:extLst>
              <a:ext uri="{FF2B5EF4-FFF2-40B4-BE49-F238E27FC236}">
                <a16:creationId xmlns:a16="http://schemas.microsoft.com/office/drawing/2014/main" id="{BA9BC2BB-6E53-CE76-620F-27A27171F99F}"/>
              </a:ext>
            </a:extLst>
          </p:cNvPr>
          <p:cNvSpPr/>
          <p:nvPr/>
        </p:nvSpPr>
        <p:spPr>
          <a:xfrm>
            <a:off x="7897924" y="419215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7" name="Isosceles Triangle 296">
            <a:extLst>
              <a:ext uri="{FF2B5EF4-FFF2-40B4-BE49-F238E27FC236}">
                <a16:creationId xmlns:a16="http://schemas.microsoft.com/office/drawing/2014/main" id="{3E441E34-3899-B35D-80D4-66241E854928}"/>
              </a:ext>
            </a:extLst>
          </p:cNvPr>
          <p:cNvSpPr/>
          <p:nvPr/>
        </p:nvSpPr>
        <p:spPr>
          <a:xfrm>
            <a:off x="7897924" y="4563299"/>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8" name="Isosceles Triangle 297">
            <a:extLst>
              <a:ext uri="{FF2B5EF4-FFF2-40B4-BE49-F238E27FC236}">
                <a16:creationId xmlns:a16="http://schemas.microsoft.com/office/drawing/2014/main" id="{11B66C9C-0AA4-D3B8-4192-9CC33634292C}"/>
              </a:ext>
            </a:extLst>
          </p:cNvPr>
          <p:cNvSpPr/>
          <p:nvPr/>
        </p:nvSpPr>
        <p:spPr>
          <a:xfrm>
            <a:off x="9220927" y="4652108"/>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0" name="Diamond 299">
            <a:extLst>
              <a:ext uri="{FF2B5EF4-FFF2-40B4-BE49-F238E27FC236}">
                <a16:creationId xmlns:a16="http://schemas.microsoft.com/office/drawing/2014/main" id="{ECCC701F-8E64-B89A-5BB8-1E59C7E0C191}"/>
              </a:ext>
            </a:extLst>
          </p:cNvPr>
          <p:cNvSpPr/>
          <p:nvPr/>
        </p:nvSpPr>
        <p:spPr>
          <a:xfrm>
            <a:off x="4907305" y="4393959"/>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9" name="Isosceles Triangle 298">
            <a:extLst>
              <a:ext uri="{FF2B5EF4-FFF2-40B4-BE49-F238E27FC236}">
                <a16:creationId xmlns:a16="http://schemas.microsoft.com/office/drawing/2014/main" id="{BB6FDC7E-B343-8040-5F68-5C0FA6499D29}"/>
              </a:ext>
            </a:extLst>
          </p:cNvPr>
          <p:cNvSpPr/>
          <p:nvPr/>
        </p:nvSpPr>
        <p:spPr>
          <a:xfrm>
            <a:off x="10337354" y="2407518"/>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1" name="Diamond 300">
            <a:extLst>
              <a:ext uri="{FF2B5EF4-FFF2-40B4-BE49-F238E27FC236}">
                <a16:creationId xmlns:a16="http://schemas.microsoft.com/office/drawing/2014/main" id="{DBD23A24-D243-882F-C7F6-08D662185A4A}"/>
              </a:ext>
            </a:extLst>
          </p:cNvPr>
          <p:cNvSpPr/>
          <p:nvPr/>
        </p:nvSpPr>
        <p:spPr>
          <a:xfrm>
            <a:off x="3565801" y="4537333"/>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2" name="Diamond 301">
            <a:extLst>
              <a:ext uri="{FF2B5EF4-FFF2-40B4-BE49-F238E27FC236}">
                <a16:creationId xmlns:a16="http://schemas.microsoft.com/office/drawing/2014/main" id="{B92C9EC3-6192-C567-EAA9-6D9171C408D5}"/>
              </a:ext>
            </a:extLst>
          </p:cNvPr>
          <p:cNvSpPr/>
          <p:nvPr/>
        </p:nvSpPr>
        <p:spPr>
          <a:xfrm>
            <a:off x="6406973" y="4277493"/>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3" name="Diamond 302">
            <a:extLst>
              <a:ext uri="{FF2B5EF4-FFF2-40B4-BE49-F238E27FC236}">
                <a16:creationId xmlns:a16="http://schemas.microsoft.com/office/drawing/2014/main" id="{1302A424-F881-FC96-E537-C2A218C253D5}"/>
              </a:ext>
            </a:extLst>
          </p:cNvPr>
          <p:cNvSpPr/>
          <p:nvPr/>
        </p:nvSpPr>
        <p:spPr>
          <a:xfrm>
            <a:off x="6406973" y="4596027"/>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4" name="Diamond 303">
            <a:extLst>
              <a:ext uri="{FF2B5EF4-FFF2-40B4-BE49-F238E27FC236}">
                <a16:creationId xmlns:a16="http://schemas.microsoft.com/office/drawing/2014/main" id="{32787AB0-3737-75F4-D78C-BC5EE17F9C4E}"/>
              </a:ext>
            </a:extLst>
          </p:cNvPr>
          <p:cNvSpPr/>
          <p:nvPr/>
        </p:nvSpPr>
        <p:spPr>
          <a:xfrm>
            <a:off x="6406973" y="4907768"/>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5" name="Diamond 304">
            <a:extLst>
              <a:ext uri="{FF2B5EF4-FFF2-40B4-BE49-F238E27FC236}">
                <a16:creationId xmlns:a16="http://schemas.microsoft.com/office/drawing/2014/main" id="{E438FBD0-6A67-4D22-8F58-FCA356B5479D}"/>
              </a:ext>
            </a:extLst>
          </p:cNvPr>
          <p:cNvSpPr/>
          <p:nvPr/>
        </p:nvSpPr>
        <p:spPr>
          <a:xfrm>
            <a:off x="6406973" y="5737404"/>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7" name="Diamond 306">
            <a:extLst>
              <a:ext uri="{FF2B5EF4-FFF2-40B4-BE49-F238E27FC236}">
                <a16:creationId xmlns:a16="http://schemas.microsoft.com/office/drawing/2014/main" id="{8F2532B7-5DB5-E197-6681-40EC188D69D8}"/>
              </a:ext>
            </a:extLst>
          </p:cNvPr>
          <p:cNvSpPr/>
          <p:nvPr/>
        </p:nvSpPr>
        <p:spPr>
          <a:xfrm>
            <a:off x="4907305" y="5557771"/>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1" name="Diamond 310">
            <a:extLst>
              <a:ext uri="{FF2B5EF4-FFF2-40B4-BE49-F238E27FC236}">
                <a16:creationId xmlns:a16="http://schemas.microsoft.com/office/drawing/2014/main" id="{F35B8128-BC75-19B6-2BA2-E047B5DA4672}"/>
              </a:ext>
            </a:extLst>
          </p:cNvPr>
          <p:cNvSpPr/>
          <p:nvPr/>
        </p:nvSpPr>
        <p:spPr>
          <a:xfrm>
            <a:off x="6406973" y="3840788"/>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8" name="Diamond 307">
            <a:extLst>
              <a:ext uri="{FF2B5EF4-FFF2-40B4-BE49-F238E27FC236}">
                <a16:creationId xmlns:a16="http://schemas.microsoft.com/office/drawing/2014/main" id="{695C179C-BE7B-98B3-C9C4-3D594429059D}"/>
              </a:ext>
            </a:extLst>
          </p:cNvPr>
          <p:cNvSpPr/>
          <p:nvPr/>
        </p:nvSpPr>
        <p:spPr>
          <a:xfrm>
            <a:off x="10329783" y="4153110"/>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9" name="Diamond 308">
            <a:extLst>
              <a:ext uri="{FF2B5EF4-FFF2-40B4-BE49-F238E27FC236}">
                <a16:creationId xmlns:a16="http://schemas.microsoft.com/office/drawing/2014/main" id="{9E18E5DE-4860-6E6F-6E06-813611D7AC8D}"/>
              </a:ext>
            </a:extLst>
          </p:cNvPr>
          <p:cNvSpPr/>
          <p:nvPr/>
        </p:nvSpPr>
        <p:spPr>
          <a:xfrm>
            <a:off x="10329783" y="5266588"/>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0" name="Diamond 309">
            <a:extLst>
              <a:ext uri="{FF2B5EF4-FFF2-40B4-BE49-F238E27FC236}">
                <a16:creationId xmlns:a16="http://schemas.microsoft.com/office/drawing/2014/main" id="{CCD97881-1961-B6D5-0B29-58E60B620086}"/>
              </a:ext>
            </a:extLst>
          </p:cNvPr>
          <p:cNvSpPr/>
          <p:nvPr/>
        </p:nvSpPr>
        <p:spPr>
          <a:xfrm>
            <a:off x="10329783" y="5498594"/>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2" name="Flowchart: Connector 311">
            <a:extLst>
              <a:ext uri="{FF2B5EF4-FFF2-40B4-BE49-F238E27FC236}">
                <a16:creationId xmlns:a16="http://schemas.microsoft.com/office/drawing/2014/main" id="{64568CFF-B9A8-20DD-25E0-AB65FD2BDD90}"/>
              </a:ext>
            </a:extLst>
          </p:cNvPr>
          <p:cNvSpPr/>
          <p:nvPr/>
        </p:nvSpPr>
        <p:spPr>
          <a:xfrm>
            <a:off x="3576071" y="3556463"/>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3" name="Flowchart: Connector 312">
            <a:extLst>
              <a:ext uri="{FF2B5EF4-FFF2-40B4-BE49-F238E27FC236}">
                <a16:creationId xmlns:a16="http://schemas.microsoft.com/office/drawing/2014/main" id="{18CFA29E-1172-DD14-E65F-C319B7298876}"/>
              </a:ext>
            </a:extLst>
          </p:cNvPr>
          <p:cNvSpPr/>
          <p:nvPr/>
        </p:nvSpPr>
        <p:spPr>
          <a:xfrm>
            <a:off x="3576071" y="4217441"/>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4" name="Flowchart: Connector 313">
            <a:extLst>
              <a:ext uri="{FF2B5EF4-FFF2-40B4-BE49-F238E27FC236}">
                <a16:creationId xmlns:a16="http://schemas.microsoft.com/office/drawing/2014/main" id="{83E10E59-532A-364E-67E2-5E4145F50BB5}"/>
              </a:ext>
            </a:extLst>
          </p:cNvPr>
          <p:cNvSpPr/>
          <p:nvPr/>
        </p:nvSpPr>
        <p:spPr>
          <a:xfrm>
            <a:off x="3576071" y="3892624"/>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5" name="Flowchart: Connector 314">
            <a:extLst>
              <a:ext uri="{FF2B5EF4-FFF2-40B4-BE49-F238E27FC236}">
                <a16:creationId xmlns:a16="http://schemas.microsoft.com/office/drawing/2014/main" id="{C91A16ED-568F-F82D-6541-5D1AB66D9180}"/>
              </a:ext>
            </a:extLst>
          </p:cNvPr>
          <p:cNvSpPr/>
          <p:nvPr/>
        </p:nvSpPr>
        <p:spPr>
          <a:xfrm>
            <a:off x="3576071" y="4375859"/>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6" name="Flowchart: Connector 315">
            <a:extLst>
              <a:ext uri="{FF2B5EF4-FFF2-40B4-BE49-F238E27FC236}">
                <a16:creationId xmlns:a16="http://schemas.microsoft.com/office/drawing/2014/main" id="{1FF2DF86-40DD-2669-696A-6161DE6C4236}"/>
              </a:ext>
            </a:extLst>
          </p:cNvPr>
          <p:cNvSpPr/>
          <p:nvPr/>
        </p:nvSpPr>
        <p:spPr>
          <a:xfrm>
            <a:off x="4917575" y="3448564"/>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7" name="Flowchart: Connector 316">
            <a:extLst>
              <a:ext uri="{FF2B5EF4-FFF2-40B4-BE49-F238E27FC236}">
                <a16:creationId xmlns:a16="http://schemas.microsoft.com/office/drawing/2014/main" id="{BC382F0A-35D7-FBF8-1BE0-D19A52C5C2CF}"/>
              </a:ext>
            </a:extLst>
          </p:cNvPr>
          <p:cNvSpPr/>
          <p:nvPr/>
        </p:nvSpPr>
        <p:spPr>
          <a:xfrm>
            <a:off x="4917575" y="3617631"/>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8" name="Flowchart: Connector 317">
            <a:extLst>
              <a:ext uri="{FF2B5EF4-FFF2-40B4-BE49-F238E27FC236}">
                <a16:creationId xmlns:a16="http://schemas.microsoft.com/office/drawing/2014/main" id="{3EC0BDF6-005A-1981-F382-963D2E140D56}"/>
              </a:ext>
            </a:extLst>
          </p:cNvPr>
          <p:cNvSpPr/>
          <p:nvPr/>
        </p:nvSpPr>
        <p:spPr>
          <a:xfrm>
            <a:off x="4917575" y="4096589"/>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0" name="Flowchart: Connector 319">
            <a:extLst>
              <a:ext uri="{FF2B5EF4-FFF2-40B4-BE49-F238E27FC236}">
                <a16:creationId xmlns:a16="http://schemas.microsoft.com/office/drawing/2014/main" id="{4B73203B-BA67-7D1E-8915-BFBB044F52F7}"/>
              </a:ext>
            </a:extLst>
          </p:cNvPr>
          <p:cNvSpPr/>
          <p:nvPr/>
        </p:nvSpPr>
        <p:spPr>
          <a:xfrm>
            <a:off x="4917575" y="3936466"/>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1" name="Flowchart: Connector 320">
            <a:extLst>
              <a:ext uri="{FF2B5EF4-FFF2-40B4-BE49-F238E27FC236}">
                <a16:creationId xmlns:a16="http://schemas.microsoft.com/office/drawing/2014/main" id="{CCBEA858-7D2D-7542-BD70-ADFB263E8BCA}"/>
              </a:ext>
            </a:extLst>
          </p:cNvPr>
          <p:cNvSpPr/>
          <p:nvPr/>
        </p:nvSpPr>
        <p:spPr>
          <a:xfrm>
            <a:off x="3576071" y="3723085"/>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2" name="Flowchart: Connector 321">
            <a:extLst>
              <a:ext uri="{FF2B5EF4-FFF2-40B4-BE49-F238E27FC236}">
                <a16:creationId xmlns:a16="http://schemas.microsoft.com/office/drawing/2014/main" id="{2AE90EB7-6F15-43B2-48DE-1479B7A7396E}"/>
              </a:ext>
            </a:extLst>
          </p:cNvPr>
          <p:cNvSpPr/>
          <p:nvPr/>
        </p:nvSpPr>
        <p:spPr>
          <a:xfrm>
            <a:off x="4917575" y="4249745"/>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4" name="Flowchart: Connector 323">
            <a:extLst>
              <a:ext uri="{FF2B5EF4-FFF2-40B4-BE49-F238E27FC236}">
                <a16:creationId xmlns:a16="http://schemas.microsoft.com/office/drawing/2014/main" id="{47BEF21E-6A7A-727A-B2C3-DC7FE8A67491}"/>
              </a:ext>
            </a:extLst>
          </p:cNvPr>
          <p:cNvSpPr/>
          <p:nvPr/>
        </p:nvSpPr>
        <p:spPr>
          <a:xfrm>
            <a:off x="4917575" y="4569348"/>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5" name="Flowchart: Connector 324">
            <a:extLst>
              <a:ext uri="{FF2B5EF4-FFF2-40B4-BE49-F238E27FC236}">
                <a16:creationId xmlns:a16="http://schemas.microsoft.com/office/drawing/2014/main" id="{BB309DF1-4C63-47CF-B549-CF10926B1FC1}"/>
              </a:ext>
            </a:extLst>
          </p:cNvPr>
          <p:cNvSpPr/>
          <p:nvPr/>
        </p:nvSpPr>
        <p:spPr>
          <a:xfrm>
            <a:off x="4917575" y="4723563"/>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6" name="Flowchart: Connector 325">
            <a:extLst>
              <a:ext uri="{FF2B5EF4-FFF2-40B4-BE49-F238E27FC236}">
                <a16:creationId xmlns:a16="http://schemas.microsoft.com/office/drawing/2014/main" id="{F7407D52-713D-C590-307F-C878A0585E5F}"/>
              </a:ext>
            </a:extLst>
          </p:cNvPr>
          <p:cNvSpPr/>
          <p:nvPr/>
        </p:nvSpPr>
        <p:spPr>
          <a:xfrm>
            <a:off x="4917575" y="4983032"/>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7" name="Flowchart: Connector 326">
            <a:extLst>
              <a:ext uri="{FF2B5EF4-FFF2-40B4-BE49-F238E27FC236}">
                <a16:creationId xmlns:a16="http://schemas.microsoft.com/office/drawing/2014/main" id="{EE46204B-85CA-670B-72DF-C4E0E87205C6}"/>
              </a:ext>
            </a:extLst>
          </p:cNvPr>
          <p:cNvSpPr/>
          <p:nvPr/>
        </p:nvSpPr>
        <p:spPr>
          <a:xfrm>
            <a:off x="6417243" y="4110182"/>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9" name="TextBox 328">
            <a:extLst>
              <a:ext uri="{FF2B5EF4-FFF2-40B4-BE49-F238E27FC236}">
                <a16:creationId xmlns:a16="http://schemas.microsoft.com/office/drawing/2014/main" id="{8DC7E79B-41BB-42A6-FBB5-483F926F8434}"/>
              </a:ext>
            </a:extLst>
          </p:cNvPr>
          <p:cNvSpPr txBox="1"/>
          <p:nvPr/>
        </p:nvSpPr>
        <p:spPr>
          <a:xfrm>
            <a:off x="3653108" y="4972405"/>
            <a:ext cx="639919" cy="230832"/>
          </a:xfrm>
          <a:prstGeom prst="rect">
            <a:avLst/>
          </a:prstGeom>
          <a:noFill/>
        </p:spPr>
        <p:txBody>
          <a:bodyPr wrap="none" rtlCol="0" anchor="ctr">
            <a:spAutoFit/>
          </a:bodyPr>
          <a:lstStyle/>
          <a:p>
            <a:r>
              <a:rPr lang="en-US" sz="900" dirty="0"/>
              <a:t>OCBs (-)</a:t>
            </a:r>
          </a:p>
        </p:txBody>
      </p:sp>
      <p:sp>
        <p:nvSpPr>
          <p:cNvPr id="328" name="Flowchart: Connector 327">
            <a:extLst>
              <a:ext uri="{FF2B5EF4-FFF2-40B4-BE49-F238E27FC236}">
                <a16:creationId xmlns:a16="http://schemas.microsoft.com/office/drawing/2014/main" id="{5199348D-5686-76FE-27B5-A220372DE617}"/>
              </a:ext>
            </a:extLst>
          </p:cNvPr>
          <p:cNvSpPr/>
          <p:nvPr/>
        </p:nvSpPr>
        <p:spPr>
          <a:xfrm>
            <a:off x="10340053" y="4873107"/>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5" name="TextBox 334">
            <a:extLst>
              <a:ext uri="{FF2B5EF4-FFF2-40B4-BE49-F238E27FC236}">
                <a16:creationId xmlns:a16="http://schemas.microsoft.com/office/drawing/2014/main" id="{0AFEB027-5BD0-06C0-8123-3068E7C44BD2}"/>
              </a:ext>
            </a:extLst>
          </p:cNvPr>
          <p:cNvSpPr txBox="1"/>
          <p:nvPr/>
        </p:nvSpPr>
        <p:spPr>
          <a:xfrm>
            <a:off x="3643946" y="5134543"/>
            <a:ext cx="851515" cy="230832"/>
          </a:xfrm>
          <a:prstGeom prst="rect">
            <a:avLst/>
          </a:prstGeom>
          <a:noFill/>
        </p:spPr>
        <p:txBody>
          <a:bodyPr wrap="none" rtlCol="0" anchor="ctr">
            <a:spAutoFit/>
          </a:bodyPr>
          <a:lstStyle/>
          <a:p>
            <a:r>
              <a:rPr lang="en-US" sz="900" dirty="0"/>
              <a:t>Workload (-)</a:t>
            </a:r>
          </a:p>
        </p:txBody>
      </p:sp>
      <p:sp>
        <p:nvSpPr>
          <p:cNvPr id="337" name="Diamond 336">
            <a:extLst>
              <a:ext uri="{FF2B5EF4-FFF2-40B4-BE49-F238E27FC236}">
                <a16:creationId xmlns:a16="http://schemas.microsoft.com/office/drawing/2014/main" id="{78E8ACFB-B08F-5AF5-3C05-9B1F5D1C71B3}"/>
              </a:ext>
            </a:extLst>
          </p:cNvPr>
          <p:cNvSpPr/>
          <p:nvPr/>
        </p:nvSpPr>
        <p:spPr>
          <a:xfrm>
            <a:off x="3565801" y="5007471"/>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8" name="Flowchart: Connector 387">
            <a:extLst>
              <a:ext uri="{FF2B5EF4-FFF2-40B4-BE49-F238E27FC236}">
                <a16:creationId xmlns:a16="http://schemas.microsoft.com/office/drawing/2014/main" id="{136C25CD-52A9-33F6-3E1D-75CDB6AD724D}"/>
              </a:ext>
            </a:extLst>
          </p:cNvPr>
          <p:cNvSpPr/>
          <p:nvPr/>
        </p:nvSpPr>
        <p:spPr>
          <a:xfrm>
            <a:off x="3576071" y="5193744"/>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390" name="Group 389">
            <a:extLst>
              <a:ext uri="{FF2B5EF4-FFF2-40B4-BE49-F238E27FC236}">
                <a16:creationId xmlns:a16="http://schemas.microsoft.com/office/drawing/2014/main" id="{C07C8004-1147-C53D-E6BC-DA9E15C1A3AC}"/>
              </a:ext>
            </a:extLst>
          </p:cNvPr>
          <p:cNvGrpSpPr/>
          <p:nvPr/>
        </p:nvGrpSpPr>
        <p:grpSpPr>
          <a:xfrm>
            <a:off x="10021164" y="81639"/>
            <a:ext cx="1998197" cy="913838"/>
            <a:chOff x="10021164" y="81639"/>
            <a:chExt cx="1998197" cy="913838"/>
          </a:xfrm>
        </p:grpSpPr>
        <p:sp>
          <p:nvSpPr>
            <p:cNvPr id="389" name="Rectangle 388">
              <a:extLst>
                <a:ext uri="{FF2B5EF4-FFF2-40B4-BE49-F238E27FC236}">
                  <a16:creationId xmlns:a16="http://schemas.microsoft.com/office/drawing/2014/main" id="{376FE3DC-B15F-FA83-2B9D-4D24EC9913AF}"/>
                </a:ext>
              </a:extLst>
            </p:cNvPr>
            <p:cNvSpPr/>
            <p:nvPr/>
          </p:nvSpPr>
          <p:spPr>
            <a:xfrm>
              <a:off x="10021164" y="81639"/>
              <a:ext cx="1998197" cy="913838"/>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p:cNvSpPr txBox="1"/>
            <p:nvPr/>
          </p:nvSpPr>
          <p:spPr>
            <a:xfrm>
              <a:off x="10397082" y="306054"/>
              <a:ext cx="1093569" cy="246221"/>
            </a:xfrm>
            <a:prstGeom prst="rect">
              <a:avLst/>
            </a:prstGeom>
            <a:noFill/>
          </p:spPr>
          <p:txBody>
            <a:bodyPr wrap="none" rtlCol="0" anchor="ctr">
              <a:spAutoFit/>
            </a:bodyPr>
            <a:lstStyle/>
            <a:p>
              <a:r>
                <a:rPr lang="en-US" sz="1000" dirty="0"/>
                <a:t>JOB RELATED</a:t>
              </a:r>
            </a:p>
          </p:txBody>
        </p:sp>
        <p:sp>
          <p:nvSpPr>
            <p:cNvPr id="235" name="Diamond 234">
              <a:extLst>
                <a:ext uri="{FF2B5EF4-FFF2-40B4-BE49-F238E27FC236}">
                  <a16:creationId xmlns:a16="http://schemas.microsoft.com/office/drawing/2014/main" id="{52F22BCA-A657-C954-EBB1-D7E21C5F7368}"/>
                </a:ext>
              </a:extLst>
            </p:cNvPr>
            <p:cNvSpPr/>
            <p:nvPr/>
          </p:nvSpPr>
          <p:spPr>
            <a:xfrm>
              <a:off x="10266536" y="341023"/>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3" name="TextBox 252">
              <a:extLst>
                <a:ext uri="{FF2B5EF4-FFF2-40B4-BE49-F238E27FC236}">
                  <a16:creationId xmlns:a16="http://schemas.microsoft.com/office/drawing/2014/main" id="{3177AFFB-82C7-72AB-A19D-0F0DBDFBD060}"/>
                </a:ext>
              </a:extLst>
            </p:cNvPr>
            <p:cNvSpPr txBox="1"/>
            <p:nvPr/>
          </p:nvSpPr>
          <p:spPr>
            <a:xfrm>
              <a:off x="10397082" y="520577"/>
              <a:ext cx="540533" cy="246221"/>
            </a:xfrm>
            <a:prstGeom prst="rect">
              <a:avLst/>
            </a:prstGeom>
            <a:noFill/>
          </p:spPr>
          <p:txBody>
            <a:bodyPr wrap="none" rtlCol="0" anchor="ctr">
              <a:spAutoFit/>
            </a:bodyPr>
            <a:lstStyle/>
            <a:p>
              <a:r>
                <a:rPr lang="en-US" sz="1000" dirty="0"/>
                <a:t>BOTH</a:t>
              </a:r>
            </a:p>
          </p:txBody>
        </p:sp>
        <p:sp>
          <p:nvSpPr>
            <p:cNvPr id="254" name="Flowchart: Connector 253">
              <a:extLst>
                <a:ext uri="{FF2B5EF4-FFF2-40B4-BE49-F238E27FC236}">
                  <a16:creationId xmlns:a16="http://schemas.microsoft.com/office/drawing/2014/main" id="{1A81D010-230F-B145-9BE0-1E6AAFCE7C9E}"/>
                </a:ext>
              </a:extLst>
            </p:cNvPr>
            <p:cNvSpPr/>
            <p:nvPr/>
          </p:nvSpPr>
          <p:spPr>
            <a:xfrm>
              <a:off x="10276806" y="569221"/>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6" name="Rectangle 255">
              <a:extLst>
                <a:ext uri="{FF2B5EF4-FFF2-40B4-BE49-F238E27FC236}">
                  <a16:creationId xmlns:a16="http://schemas.microsoft.com/office/drawing/2014/main" id="{4B9FC600-1BDF-F94E-CC2A-EAAC5E4F7F18}"/>
                </a:ext>
              </a:extLst>
            </p:cNvPr>
            <p:cNvSpPr/>
            <p:nvPr/>
          </p:nvSpPr>
          <p:spPr>
            <a:xfrm>
              <a:off x="10284824" y="789281"/>
              <a:ext cx="128016" cy="128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7" name="TextBox 256">
              <a:extLst>
                <a:ext uri="{FF2B5EF4-FFF2-40B4-BE49-F238E27FC236}">
                  <a16:creationId xmlns:a16="http://schemas.microsoft.com/office/drawing/2014/main" id="{C159F227-8847-453B-8858-C9BD936B8D21}"/>
                </a:ext>
              </a:extLst>
            </p:cNvPr>
            <p:cNvSpPr txBox="1"/>
            <p:nvPr/>
          </p:nvSpPr>
          <p:spPr>
            <a:xfrm>
              <a:off x="10397082" y="728849"/>
              <a:ext cx="1111202" cy="246221"/>
            </a:xfrm>
            <a:prstGeom prst="rect">
              <a:avLst/>
            </a:prstGeom>
            <a:noFill/>
          </p:spPr>
          <p:txBody>
            <a:bodyPr wrap="none" rtlCol="0" anchor="ctr">
              <a:spAutoFit/>
            </a:bodyPr>
            <a:lstStyle/>
            <a:p>
              <a:r>
                <a:rPr lang="en-US" sz="1000" dirty="0"/>
                <a:t>OTHER (MISC.)</a:t>
              </a:r>
            </a:p>
          </p:txBody>
        </p:sp>
        <p:sp>
          <p:nvSpPr>
            <p:cNvPr id="259" name="Isosceles Triangle 258">
              <a:extLst>
                <a:ext uri="{FF2B5EF4-FFF2-40B4-BE49-F238E27FC236}">
                  <a16:creationId xmlns:a16="http://schemas.microsoft.com/office/drawing/2014/main" id="{C86F3B65-5D55-CF5A-D0C2-C545696DB730}"/>
                </a:ext>
              </a:extLst>
            </p:cNvPr>
            <p:cNvSpPr/>
            <p:nvPr/>
          </p:nvSpPr>
          <p:spPr>
            <a:xfrm>
              <a:off x="10274107" y="147691"/>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0" name="TextBox 259">
              <a:extLst>
                <a:ext uri="{FF2B5EF4-FFF2-40B4-BE49-F238E27FC236}">
                  <a16:creationId xmlns:a16="http://schemas.microsoft.com/office/drawing/2014/main" id="{C74B927C-9FAF-2715-8396-3EB78681E5D1}"/>
                </a:ext>
              </a:extLst>
            </p:cNvPr>
            <p:cNvSpPr txBox="1"/>
            <p:nvPr/>
          </p:nvSpPr>
          <p:spPr>
            <a:xfrm>
              <a:off x="10397082" y="100150"/>
              <a:ext cx="1527982" cy="246221"/>
            </a:xfrm>
            <a:prstGeom prst="rect">
              <a:avLst/>
            </a:prstGeom>
            <a:noFill/>
          </p:spPr>
          <p:txBody>
            <a:bodyPr wrap="none" rtlCol="0" anchor="ctr">
              <a:spAutoFit/>
            </a:bodyPr>
            <a:lstStyle/>
            <a:p>
              <a:r>
                <a:rPr lang="en-US" sz="1000" dirty="0"/>
                <a:t>INDIVIDUAL RELATED</a:t>
              </a:r>
            </a:p>
          </p:txBody>
        </p:sp>
      </p:grpSp>
      <p:sp>
        <p:nvSpPr>
          <p:cNvPr id="4" name="Google Shape;516;p16">
            <a:extLst>
              <a:ext uri="{FF2B5EF4-FFF2-40B4-BE49-F238E27FC236}">
                <a16:creationId xmlns:a16="http://schemas.microsoft.com/office/drawing/2014/main" id="{0B55B7E7-7C55-E1DA-2588-4E5C7AD2697F}"/>
              </a:ext>
            </a:extLst>
          </p:cNvPr>
          <p:cNvSpPr/>
          <p:nvPr/>
        </p:nvSpPr>
        <p:spPr>
          <a:xfrm>
            <a:off x="83671" y="103262"/>
            <a:ext cx="3382953" cy="2131397"/>
          </a:xfrm>
          <a:prstGeom prst="rect">
            <a:avLst/>
          </a:prstGeom>
          <a:solidFill>
            <a:srgbClr val="48A8D7"/>
          </a:solidFill>
          <a:ln>
            <a:noFill/>
          </a:ln>
        </p:spPr>
        <p:txBody>
          <a:bodyPr spcFirstLastPara="1" wrap="square" lIns="100733" tIns="100733" rIns="100733" bIns="100733" anchor="ctr" anchorCtr="0">
            <a:noAutofit/>
          </a:bodyPr>
          <a:lstStyle/>
          <a:p>
            <a:pPr>
              <a:buSzPts val="1150"/>
            </a:pPr>
            <a:r>
              <a:rPr lang="en-US" sz="1533" u="sng" dirty="0">
                <a:solidFill>
                  <a:schemeClr val="bg1">
                    <a:lumMod val="95000"/>
                  </a:schemeClr>
                </a:solidFill>
              </a:rPr>
              <a:t>Summary:</a:t>
            </a:r>
          </a:p>
          <a:p>
            <a:pPr marL="285750" indent="-285750">
              <a:buSzPts val="1150"/>
              <a:buFont typeface="Courier New" panose="02070309020205020404" pitchFamily="49" charset="0"/>
              <a:buChar char="o"/>
            </a:pPr>
            <a:r>
              <a:rPr lang="en-US" sz="1533" dirty="0">
                <a:solidFill>
                  <a:schemeClr val="bg1">
                    <a:lumMod val="95000"/>
                  </a:schemeClr>
                </a:solidFill>
              </a:rPr>
              <a:t>Total Factors: 59 </a:t>
            </a:r>
          </a:p>
          <a:p>
            <a:pPr marL="285750" indent="-285750">
              <a:buSzPts val="1150"/>
              <a:buFont typeface="Courier New" panose="02070309020205020404" pitchFamily="49" charset="0"/>
              <a:buChar char="o"/>
            </a:pPr>
            <a:r>
              <a:rPr lang="en-US" sz="1533" dirty="0">
                <a:solidFill>
                  <a:schemeClr val="bg1">
                    <a:lumMod val="95000"/>
                  </a:schemeClr>
                </a:solidFill>
              </a:rPr>
              <a:t>Job related: 12 (20%)</a:t>
            </a:r>
          </a:p>
          <a:p>
            <a:pPr marL="285750" indent="-285750">
              <a:buSzPts val="1150"/>
              <a:buFont typeface="Courier New" panose="02070309020205020404" pitchFamily="49" charset="0"/>
              <a:buChar char="o"/>
            </a:pPr>
            <a:r>
              <a:rPr lang="en-US" sz="1533" dirty="0">
                <a:solidFill>
                  <a:schemeClr val="bg1">
                    <a:lumMod val="95000"/>
                  </a:schemeClr>
                </a:solidFill>
              </a:rPr>
              <a:t>Individual: 24 (41%)</a:t>
            </a:r>
          </a:p>
          <a:p>
            <a:pPr marL="285750" indent="-285750">
              <a:buSzPts val="1150"/>
              <a:buFont typeface="Courier New" panose="02070309020205020404" pitchFamily="49" charset="0"/>
              <a:buChar char="o"/>
            </a:pPr>
            <a:r>
              <a:rPr lang="en-US" sz="1533" dirty="0">
                <a:solidFill>
                  <a:schemeClr val="bg1">
                    <a:lumMod val="95000"/>
                  </a:schemeClr>
                </a:solidFill>
              </a:rPr>
              <a:t>Both: 21 (36%)</a:t>
            </a:r>
          </a:p>
          <a:p>
            <a:pPr marL="285750" indent="-285750">
              <a:buSzPts val="1150"/>
              <a:buFont typeface="Courier New" panose="02070309020205020404" pitchFamily="49" charset="0"/>
              <a:buChar char="o"/>
            </a:pPr>
            <a:endParaRPr lang="en-US" sz="1533" dirty="0">
              <a:solidFill>
                <a:schemeClr val="bg1">
                  <a:lumMod val="95000"/>
                </a:schemeClr>
              </a:solidFill>
            </a:endParaRPr>
          </a:p>
          <a:p>
            <a:pPr marL="285750" indent="-285750">
              <a:buSzPts val="1150"/>
              <a:buFont typeface="Courier New" panose="02070309020205020404" pitchFamily="49" charset="0"/>
              <a:buChar char="o"/>
            </a:pPr>
            <a:endParaRPr lang="en-US" sz="1533" dirty="0">
              <a:solidFill>
                <a:schemeClr val="bg1">
                  <a:lumMod val="95000"/>
                </a:schemeClr>
              </a:solidFill>
            </a:endParaRPr>
          </a:p>
          <a:p>
            <a:pPr marL="285750" indent="-285750">
              <a:buSzPts val="1150"/>
              <a:buFont typeface="Courier New" panose="02070309020205020404" pitchFamily="49" charset="0"/>
              <a:buChar char="o"/>
            </a:pPr>
            <a:endParaRPr lang="en-US" sz="1533" dirty="0">
              <a:solidFill>
                <a:schemeClr val="bg1">
                  <a:lumMod val="95000"/>
                </a:schemeClr>
              </a:solidFill>
            </a:endParaRPr>
          </a:p>
        </p:txBody>
      </p:sp>
      <p:sp>
        <p:nvSpPr>
          <p:cNvPr id="17" name="Arrow: Down 16">
            <a:extLst>
              <a:ext uri="{FF2B5EF4-FFF2-40B4-BE49-F238E27FC236}">
                <a16:creationId xmlns:a16="http://schemas.microsoft.com/office/drawing/2014/main" id="{DEDEB2E8-44E2-C2DC-D49F-579B4AE6EDDB}"/>
              </a:ext>
            </a:extLst>
          </p:cNvPr>
          <p:cNvSpPr/>
          <p:nvPr/>
        </p:nvSpPr>
        <p:spPr>
          <a:xfrm>
            <a:off x="704938" y="1531227"/>
            <a:ext cx="405757" cy="260771"/>
          </a:xfrm>
          <a:prstGeom prst="downArrow">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C07C7C5-DF7A-E6A0-4C4F-BA28C51FD492}"/>
              </a:ext>
            </a:extLst>
          </p:cNvPr>
          <p:cNvSpPr txBox="1"/>
          <p:nvPr/>
        </p:nvSpPr>
        <p:spPr>
          <a:xfrm>
            <a:off x="175209" y="1830770"/>
            <a:ext cx="3910366" cy="523220"/>
          </a:xfrm>
          <a:prstGeom prst="rect">
            <a:avLst/>
          </a:prstGeom>
          <a:noFill/>
        </p:spPr>
        <p:txBody>
          <a:bodyPr wrap="square" rtlCol="0">
            <a:spAutoFit/>
          </a:bodyPr>
          <a:lstStyle/>
          <a:p>
            <a:r>
              <a:rPr lang="en-US" sz="1400" dirty="0">
                <a:solidFill>
                  <a:schemeClr val="bg1">
                    <a:lumMod val="95000"/>
                  </a:schemeClr>
                </a:solidFill>
              </a:rPr>
              <a:t>76% are influenced by individual hired</a:t>
            </a:r>
          </a:p>
          <a:p>
            <a:endParaRPr lang="en-US" dirty="0"/>
          </a:p>
        </p:txBody>
      </p:sp>
    </p:spTree>
    <p:extLst>
      <p:ext uri="{BB962C8B-B14F-4D97-AF65-F5344CB8AC3E}">
        <p14:creationId xmlns:p14="http://schemas.microsoft.com/office/powerpoint/2010/main" val="2620399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Rectangle 2">
            <a:extLst>
              <a:ext uri="{FF2B5EF4-FFF2-40B4-BE49-F238E27FC236}">
                <a16:creationId xmlns:a16="http://schemas.microsoft.com/office/drawing/2014/main" id="{856C100A-4958-AA81-05E0-7716BCCF4913}"/>
              </a:ext>
            </a:extLst>
          </p:cNvPr>
          <p:cNvSpPr/>
          <p:nvPr/>
        </p:nvSpPr>
        <p:spPr>
          <a:xfrm>
            <a:off x="4632960" y="0"/>
            <a:ext cx="7559040" cy="6858000"/>
          </a:xfrm>
          <a:prstGeom prst="rect">
            <a:avLst/>
          </a:prstGeom>
          <a:solidFill>
            <a:srgbClr val="52A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solidFill>
                <a:srgbClr val="47A7D5"/>
              </a:solidFill>
            </a:endParaRPr>
          </a:p>
        </p:txBody>
      </p:sp>
      <p:sp>
        <p:nvSpPr>
          <p:cNvPr id="85" name="Google Shape;85;p2"/>
          <p:cNvSpPr txBox="1"/>
          <p:nvPr/>
        </p:nvSpPr>
        <p:spPr>
          <a:xfrm>
            <a:off x="643704" y="390459"/>
            <a:ext cx="2693856" cy="790907"/>
          </a:xfrm>
          <a:prstGeom prst="rect">
            <a:avLst/>
          </a:prstGeom>
          <a:noFill/>
          <a:ln>
            <a:noFill/>
          </a:ln>
        </p:spPr>
        <p:txBody>
          <a:bodyPr spcFirstLastPara="1" wrap="square" lIns="100767" tIns="100767" rIns="100767" bIns="100767" anchor="t" anchorCtr="0">
            <a:noAutofit/>
          </a:bodyPr>
          <a:lstStyle/>
          <a:p>
            <a:pPr>
              <a:buSzPts val="1500"/>
            </a:pPr>
            <a:r>
              <a:rPr lang="en-US" sz="3733"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sym typeface="Lato"/>
              </a:rPr>
              <a:t>SUMMARY</a:t>
            </a:r>
            <a:r>
              <a:rPr lang="en-US" sz="3733"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a:rPr>
              <a:t> </a:t>
            </a:r>
            <a:r>
              <a:rPr lang="en-US" sz="3733" dirty="0">
                <a:solidFill>
                  <a:srgbClr val="00B0F0"/>
                </a:solidFill>
                <a:latin typeface="Lato Heavy" panose="020F0502020204030203" pitchFamily="34" charset="0"/>
                <a:ea typeface="Lato Heavy" panose="020F0502020204030203" pitchFamily="34" charset="0"/>
                <a:cs typeface="Lato Heavy" panose="020F0502020204030203" pitchFamily="34" charset="0"/>
                <a:sym typeface="Lato"/>
              </a:rPr>
              <a:t>AGENDA</a:t>
            </a:r>
            <a:endParaRPr sz="3733" dirty="0">
              <a:solidFill>
                <a:srgbClr val="00B0F0"/>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 name="Rectangle 3">
            <a:extLst>
              <a:ext uri="{FF2B5EF4-FFF2-40B4-BE49-F238E27FC236}">
                <a16:creationId xmlns:a16="http://schemas.microsoft.com/office/drawing/2014/main" id="{9159B1E5-1B27-5813-1152-16AB6E2D87AC}"/>
              </a:ext>
            </a:extLst>
          </p:cNvPr>
          <p:cNvSpPr/>
          <p:nvPr/>
        </p:nvSpPr>
        <p:spPr>
          <a:xfrm>
            <a:off x="745303" y="1717964"/>
            <a:ext cx="1219200" cy="36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6" name="Google Shape;86;p2">
            <a:extLst>
              <a:ext uri="{FF2B5EF4-FFF2-40B4-BE49-F238E27FC236}">
                <a16:creationId xmlns:a16="http://schemas.microsoft.com/office/drawing/2014/main" id="{5F688A1E-CA20-FE61-1B20-A284293F8D57}"/>
              </a:ext>
            </a:extLst>
          </p:cNvPr>
          <p:cNvPicPr preferRelativeResize="0"/>
          <p:nvPr/>
        </p:nvPicPr>
        <p:blipFill rotWithShape="1">
          <a:blip r:embed="rId3">
            <a:alphaModFix/>
          </a:blip>
          <a:srcRect/>
          <a:stretch/>
        </p:blipFill>
        <p:spPr>
          <a:xfrm>
            <a:off x="520818" y="3206658"/>
            <a:ext cx="3686519" cy="2165212"/>
          </a:xfrm>
          <a:prstGeom prst="rect">
            <a:avLst/>
          </a:prstGeom>
          <a:noFill/>
          <a:ln>
            <a:noFill/>
          </a:ln>
        </p:spPr>
      </p:pic>
      <p:graphicFrame>
        <p:nvGraphicFramePr>
          <p:cNvPr id="2" name="Google Shape;84;p2">
            <a:extLst>
              <a:ext uri="{FF2B5EF4-FFF2-40B4-BE49-F238E27FC236}">
                <a16:creationId xmlns:a16="http://schemas.microsoft.com/office/drawing/2014/main" id="{A07271F1-1972-E880-5C74-CB182D70AEFD}"/>
              </a:ext>
            </a:extLst>
          </p:cNvPr>
          <p:cNvGraphicFramePr>
            <a:graphicFrameLocks/>
          </p:cNvGraphicFramePr>
          <p:nvPr>
            <p:extLst>
              <p:ext uri="{D42A27DB-BD31-4B8C-83A1-F6EECF244321}">
                <p14:modId xmlns:p14="http://schemas.microsoft.com/office/powerpoint/2010/main" val="2923846674"/>
              </p:ext>
            </p:extLst>
          </p:nvPr>
        </p:nvGraphicFramePr>
        <p:xfrm>
          <a:off x="5718811" y="1946706"/>
          <a:ext cx="4968240" cy="3291840"/>
        </p:xfrm>
        <a:graphic>
          <a:graphicData uri="http://schemas.openxmlformats.org/drawingml/2006/table">
            <a:tbl>
              <a:tblPr>
                <a:noFill/>
              </a:tblPr>
              <a:tblGrid>
                <a:gridCol w="4968240">
                  <a:extLst>
                    <a:ext uri="{9D8B030D-6E8A-4147-A177-3AD203B41FA5}">
                      <a16:colId xmlns:a16="http://schemas.microsoft.com/office/drawing/2014/main" val="20000"/>
                    </a:ext>
                  </a:extLst>
                </a:gridCol>
              </a:tblGrid>
              <a:tr h="822960">
                <a:tc>
                  <a:txBody>
                    <a:bodyPr/>
                    <a:lstStyle/>
                    <a:p>
                      <a:pPr marL="0" marR="25400" lvl="0" indent="0" algn="l" rtl="0">
                        <a:lnSpc>
                          <a:spcPct val="100000"/>
                        </a:lnSpc>
                        <a:spcBef>
                          <a:spcPts val="0"/>
                        </a:spcBef>
                        <a:spcAft>
                          <a:spcPts val="0"/>
                        </a:spcAft>
                        <a:buClr>
                          <a:srgbClr val="000000"/>
                        </a:buClr>
                        <a:buSzPts val="600"/>
                        <a:buFont typeface="Arial"/>
                        <a:buNone/>
                      </a:pPr>
                      <a:r>
                        <a:rPr lang="en-US" sz="180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Lato"/>
                        </a:rPr>
                        <a:t>Turnover is costly</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0957565"/>
                  </a:ext>
                </a:extLst>
              </a:tr>
              <a:tr h="822960">
                <a:tc>
                  <a:txBody>
                    <a:bodyPr/>
                    <a:lstStyle/>
                    <a:p>
                      <a:pPr marL="0" marR="25400" lvl="0" indent="0" algn="l" rtl="0">
                        <a:lnSpc>
                          <a:spcPct val="100000"/>
                        </a:lnSpc>
                        <a:spcBef>
                          <a:spcPts val="0"/>
                        </a:spcBef>
                        <a:spcAft>
                          <a:spcPts val="0"/>
                        </a:spcAft>
                        <a:buClr>
                          <a:srgbClr val="000000"/>
                        </a:buClr>
                        <a:buSzPts val="600"/>
                        <a:buFont typeface="Arial"/>
                        <a:buNone/>
                      </a:pPr>
                      <a:r>
                        <a:rPr lang="en-US" sz="180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Lato"/>
                        </a:rPr>
                        <a:t>Turnover is driven by many factors </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2960">
                <a:tc>
                  <a:txBody>
                    <a:bodyPr/>
                    <a:lstStyle/>
                    <a:p>
                      <a:pPr marL="0" marR="25400" lvl="0" indent="0" algn="l" rtl="0">
                        <a:lnSpc>
                          <a:spcPct val="100000"/>
                        </a:lnSpc>
                        <a:spcBef>
                          <a:spcPts val="0"/>
                        </a:spcBef>
                        <a:spcAft>
                          <a:spcPts val="0"/>
                        </a:spcAft>
                        <a:buClr>
                          <a:schemeClr val="dk1"/>
                        </a:buClr>
                        <a:buSzPts val="600"/>
                        <a:buFont typeface="Arial"/>
                        <a:buNone/>
                      </a:pPr>
                      <a:r>
                        <a:rPr lang="en-US" sz="1800" b="1" dirty="0">
                          <a:solidFill>
                            <a:schemeClr val="tx1"/>
                          </a:solidFill>
                          <a:latin typeface="Lato Heavy" panose="020F0502020204030203" pitchFamily="34" charset="0"/>
                          <a:ea typeface="Lato Heavy" panose="020F0502020204030203" pitchFamily="34" charset="0"/>
                          <a:cs typeface="Lato Heavy" panose="020F0502020204030203" pitchFamily="34" charset="0"/>
                          <a:sym typeface="Lato"/>
                        </a:rPr>
                        <a:t>How to diagnose what’s causing your turnover (&amp; why hiring is a likely cause)</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2960">
                <a:tc>
                  <a:txBody>
                    <a:bodyPr/>
                    <a:lstStyle/>
                    <a:p>
                      <a:pPr marL="0" marR="25400" lvl="0" indent="0" algn="l" rtl="0">
                        <a:lnSpc>
                          <a:spcPct val="100000"/>
                        </a:lnSpc>
                        <a:spcBef>
                          <a:spcPts val="0"/>
                        </a:spcBef>
                        <a:spcAft>
                          <a:spcPts val="0"/>
                        </a:spcAft>
                        <a:buClr>
                          <a:schemeClr val="dk1"/>
                        </a:buClr>
                        <a:buSzPts val="600"/>
                        <a:buFont typeface="Arial"/>
                        <a:buNone/>
                      </a:pPr>
                      <a:r>
                        <a:rPr lang="en-US" sz="1800" u="none" strike="noStrike" cap="none" dirty="0">
                          <a:solidFill>
                            <a:schemeClr val="bg1"/>
                          </a:solidFill>
                          <a:latin typeface="Lato"/>
                          <a:ea typeface="Lato"/>
                          <a:cs typeface="Lato"/>
                          <a:sym typeface="Lato"/>
                        </a:rPr>
                        <a:t>Tips for tackling your turnover </a:t>
                      </a:r>
                    </a:p>
                    <a:p>
                      <a:pPr marL="0" marR="25400" lvl="0" indent="0" algn="l" rtl="0">
                        <a:lnSpc>
                          <a:spcPct val="100000"/>
                        </a:lnSpc>
                        <a:spcBef>
                          <a:spcPts val="0"/>
                        </a:spcBef>
                        <a:spcAft>
                          <a:spcPts val="0"/>
                        </a:spcAft>
                        <a:buClr>
                          <a:schemeClr val="dk1"/>
                        </a:buClr>
                        <a:buSzPts val="600"/>
                        <a:buFont typeface="Arial"/>
                        <a:buNone/>
                      </a:pPr>
                      <a:r>
                        <a:rPr lang="en-US" sz="1800" u="none" strike="noStrike" cap="none" dirty="0">
                          <a:solidFill>
                            <a:schemeClr val="bg1"/>
                          </a:solidFill>
                          <a:latin typeface="Lato"/>
                          <a:ea typeface="Lato"/>
                          <a:cs typeface="Lato"/>
                          <a:sym typeface="Lato"/>
                        </a:rPr>
                        <a:t>(through improved hiring)</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2249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16"/>
          <p:cNvPicPr preferRelativeResize="0"/>
          <p:nvPr/>
        </p:nvPicPr>
        <p:blipFill rotWithShape="1">
          <a:blip r:embed="rId3">
            <a:alphaModFix/>
          </a:blip>
          <a:srcRect/>
          <a:stretch/>
        </p:blipFill>
        <p:spPr>
          <a:xfrm>
            <a:off x="11369434" y="4828033"/>
            <a:ext cx="632967" cy="683616"/>
          </a:xfrm>
          <a:prstGeom prst="rect">
            <a:avLst/>
          </a:prstGeom>
          <a:noFill/>
          <a:ln>
            <a:noFill/>
          </a:ln>
        </p:spPr>
      </p:pic>
      <p:sp>
        <p:nvSpPr>
          <p:cNvPr id="514" name="Google Shape;514;p16"/>
          <p:cNvSpPr txBox="1"/>
          <p:nvPr/>
        </p:nvSpPr>
        <p:spPr>
          <a:xfrm>
            <a:off x="1038117" y="962233"/>
            <a:ext cx="10115600" cy="563600"/>
          </a:xfrm>
          <a:prstGeom prst="rect">
            <a:avLst/>
          </a:prstGeom>
          <a:noFill/>
          <a:ln>
            <a:noFill/>
          </a:ln>
        </p:spPr>
        <p:txBody>
          <a:bodyPr spcFirstLastPara="1" wrap="square" lIns="100733" tIns="100733" rIns="100733" bIns="100733" anchor="t" anchorCtr="0">
            <a:noAutofit/>
          </a:bodyPr>
          <a:lstStyle/>
          <a:p>
            <a:pPr algn="ctr">
              <a:lnSpc>
                <a:spcPct val="115000"/>
              </a:lnSpc>
              <a:spcAft>
                <a:spcPts val="1133"/>
              </a:spcAft>
              <a:buSzPts val="1800"/>
            </a:pPr>
            <a:r>
              <a:rPr lang="en-US" sz="2400" dirty="0">
                <a:latin typeface="Lato Black"/>
                <a:ea typeface="Lato Black"/>
                <a:cs typeface="Lato Black"/>
                <a:sym typeface="Lato Black"/>
              </a:rPr>
              <a:t>Tips for diagnosing what’s causing your turnover</a:t>
            </a:r>
            <a:endParaRPr sz="2400" dirty="0">
              <a:latin typeface="Lato Black"/>
              <a:ea typeface="Lato Black"/>
              <a:cs typeface="Lato Black"/>
              <a:sym typeface="Lato Black"/>
            </a:endParaRPr>
          </a:p>
        </p:txBody>
      </p:sp>
      <p:grpSp>
        <p:nvGrpSpPr>
          <p:cNvPr id="515" name="Google Shape;515;p16"/>
          <p:cNvGrpSpPr/>
          <p:nvPr/>
        </p:nvGrpSpPr>
        <p:grpSpPr>
          <a:xfrm>
            <a:off x="1349259" y="1945745"/>
            <a:ext cx="9804458" cy="609735"/>
            <a:chOff x="2023887" y="2644492"/>
            <a:chExt cx="14706686" cy="914602"/>
          </a:xfrm>
        </p:grpSpPr>
        <p:sp>
          <p:nvSpPr>
            <p:cNvPr id="516" name="Google Shape;516;p16"/>
            <p:cNvSpPr/>
            <p:nvPr/>
          </p:nvSpPr>
          <p:spPr>
            <a:xfrm>
              <a:off x="2448813" y="2644492"/>
              <a:ext cx="13692752" cy="914602"/>
            </a:xfrm>
            <a:prstGeom prst="rect">
              <a:avLst/>
            </a:prstGeom>
            <a:solidFill>
              <a:srgbClr val="FFFFFF"/>
            </a:solidFill>
            <a:ln>
              <a:noFill/>
            </a:ln>
          </p:spPr>
          <p:txBody>
            <a:bodyPr spcFirstLastPara="1" wrap="square" lIns="100733" tIns="100733" rIns="100733" bIns="100733" anchor="ctr" anchorCtr="0">
              <a:noAutofit/>
            </a:bodyPr>
            <a:lstStyle/>
            <a:p>
              <a:pPr>
                <a:buSzPts val="1150"/>
              </a:pPr>
              <a:endParaRPr sz="1533"/>
            </a:p>
          </p:txBody>
        </p:sp>
        <p:sp>
          <p:nvSpPr>
            <p:cNvPr id="517" name="Google Shape;517;p16"/>
            <p:cNvSpPr txBox="1"/>
            <p:nvPr/>
          </p:nvSpPr>
          <p:spPr>
            <a:xfrm>
              <a:off x="3248964" y="2823563"/>
              <a:ext cx="13481609" cy="591006"/>
            </a:xfrm>
            <a:prstGeom prst="rect">
              <a:avLst/>
            </a:prstGeom>
            <a:noFill/>
            <a:ln>
              <a:noFill/>
            </a:ln>
          </p:spPr>
          <p:txBody>
            <a:bodyPr spcFirstLastPara="1" wrap="square" lIns="0" tIns="0" rIns="0" bIns="0" anchor="t" anchorCtr="0">
              <a:noAutofit/>
            </a:bodyPr>
            <a:lstStyle/>
            <a:p>
              <a:pPr>
                <a:buSzPts val="1500"/>
              </a:pPr>
              <a:r>
                <a:rPr lang="en-US" sz="2000" dirty="0">
                  <a:solidFill>
                    <a:srgbClr val="48A8D7"/>
                  </a:solidFill>
                  <a:latin typeface="Lato"/>
                  <a:ea typeface="Lato"/>
                  <a:cs typeface="Lato"/>
                  <a:sym typeface="Lato"/>
                </a:rPr>
                <a:t>Identify </a:t>
              </a:r>
              <a:r>
                <a:rPr lang="en-US" sz="2000" b="1" u="sng" dirty="0">
                  <a:solidFill>
                    <a:srgbClr val="48A8D7"/>
                  </a:solidFill>
                  <a:latin typeface="Lato"/>
                  <a:ea typeface="Lato"/>
                  <a:cs typeface="Lato"/>
                  <a:sym typeface="Lato"/>
                </a:rPr>
                <a:t>how much</a:t>
              </a:r>
              <a:r>
                <a:rPr lang="en-US" sz="2000" b="1" dirty="0">
                  <a:solidFill>
                    <a:srgbClr val="48A8D7"/>
                  </a:solidFill>
                  <a:latin typeface="Lato"/>
                  <a:ea typeface="Lato"/>
                  <a:cs typeface="Lato"/>
                  <a:sym typeface="Lato"/>
                </a:rPr>
                <a:t> </a:t>
              </a:r>
              <a:r>
                <a:rPr lang="en-US" sz="2000" dirty="0">
                  <a:solidFill>
                    <a:srgbClr val="48A8D7"/>
                  </a:solidFill>
                  <a:latin typeface="Lato"/>
                  <a:ea typeface="Lato"/>
                  <a:cs typeface="Lato"/>
                  <a:sym typeface="Lato"/>
                </a:rPr>
                <a:t>turnover varies across employees in the same job</a:t>
              </a:r>
              <a:endParaRPr dirty="0"/>
            </a:p>
          </p:txBody>
        </p:sp>
        <p:sp>
          <p:nvSpPr>
            <p:cNvPr id="518" name="Google Shape;518;p16"/>
            <p:cNvSpPr/>
            <p:nvPr/>
          </p:nvSpPr>
          <p:spPr>
            <a:xfrm>
              <a:off x="2023887" y="2699917"/>
              <a:ext cx="820200" cy="784500"/>
            </a:xfrm>
            <a:prstGeom prst="ellipse">
              <a:avLst/>
            </a:prstGeom>
            <a:solidFill>
              <a:srgbClr val="48A8D7"/>
            </a:solidFill>
            <a:ln>
              <a:noFill/>
            </a:ln>
          </p:spPr>
          <p:txBody>
            <a:bodyPr spcFirstLastPara="1" wrap="square" lIns="100733" tIns="100733" rIns="100733" bIns="100733" anchor="ctr" anchorCtr="0">
              <a:noAutofit/>
            </a:bodyPr>
            <a:lstStyle/>
            <a:p>
              <a:pPr algn="ctr">
                <a:buSzPts val="2050"/>
              </a:pPr>
              <a:r>
                <a:rPr lang="en-US" sz="2733" dirty="0">
                  <a:solidFill>
                    <a:srgbClr val="FFFFFF"/>
                  </a:solidFill>
                  <a:latin typeface="Lato Black"/>
                  <a:ea typeface="Lato Black"/>
                  <a:cs typeface="Lato Black"/>
                  <a:sym typeface="Lato Black"/>
                </a:rPr>
                <a:t>1</a:t>
              </a:r>
              <a:endParaRPr sz="2733" dirty="0">
                <a:solidFill>
                  <a:srgbClr val="FFFFFF"/>
                </a:solidFill>
                <a:latin typeface="Lato Black"/>
                <a:ea typeface="Lato Black"/>
                <a:cs typeface="Lato Black"/>
                <a:sym typeface="Lato Black"/>
              </a:endParaRPr>
            </a:p>
          </p:txBody>
        </p:sp>
      </p:grpSp>
      <p:pic>
        <p:nvPicPr>
          <p:cNvPr id="519" name="Google Shape;519;p16"/>
          <p:cNvPicPr preferRelativeResize="0"/>
          <p:nvPr/>
        </p:nvPicPr>
        <p:blipFill rotWithShape="1">
          <a:blip r:embed="rId4">
            <a:alphaModFix/>
          </a:blip>
          <a:srcRect r="44373"/>
          <a:stretch/>
        </p:blipFill>
        <p:spPr>
          <a:xfrm>
            <a:off x="10990045" y="5299631"/>
            <a:ext cx="1201956" cy="1294187"/>
          </a:xfrm>
          <a:prstGeom prst="rect">
            <a:avLst/>
          </a:prstGeom>
          <a:noFill/>
          <a:ln>
            <a:noFill/>
          </a:ln>
        </p:spPr>
      </p:pic>
      <p:sp>
        <p:nvSpPr>
          <p:cNvPr id="520" name="Google Shape;520;p16"/>
          <p:cNvSpPr txBox="1">
            <a:spLocks noGrp="1"/>
          </p:cNvSpPr>
          <p:nvPr>
            <p:ph type="sldNum" idx="4294967295"/>
          </p:nvPr>
        </p:nvSpPr>
        <p:spPr>
          <a:xfrm>
            <a:off x="11095038" y="9326563"/>
            <a:ext cx="1096962" cy="787400"/>
          </a:xfrm>
          <a:prstGeom prst="rect">
            <a:avLst/>
          </a:prstGeom>
          <a:noFill/>
          <a:ln>
            <a:noFill/>
          </a:ln>
        </p:spPr>
        <p:txBody>
          <a:bodyPr spcFirstLastPara="1" wrap="square" lIns="151133" tIns="151133" rIns="151133" bIns="151133" anchor="ctr" anchorCtr="0">
            <a:noAutofit/>
          </a:bodyPr>
          <a:lstStyle/>
          <a:p>
            <a:pPr>
              <a:buSzPts val="1700"/>
            </a:pPr>
            <a:fld id="{00000000-1234-1234-1234-123412341234}" type="slidenum">
              <a:rPr lang="en-US" sz="1700"/>
              <a:pPr>
                <a:buSzPts val="1700"/>
              </a:pPr>
              <a:t>15</a:t>
            </a:fld>
            <a:endParaRPr sz="1700"/>
          </a:p>
        </p:txBody>
      </p:sp>
      <p:grpSp>
        <p:nvGrpSpPr>
          <p:cNvPr id="2" name="Google Shape;2823;p81">
            <a:extLst>
              <a:ext uri="{FF2B5EF4-FFF2-40B4-BE49-F238E27FC236}">
                <a16:creationId xmlns:a16="http://schemas.microsoft.com/office/drawing/2014/main" id="{44C50F01-56BA-7A29-B018-D8FB6940548B}"/>
              </a:ext>
            </a:extLst>
          </p:cNvPr>
          <p:cNvGrpSpPr/>
          <p:nvPr/>
        </p:nvGrpSpPr>
        <p:grpSpPr>
          <a:xfrm>
            <a:off x="2683582" y="3001603"/>
            <a:ext cx="6824836" cy="3279698"/>
            <a:chOff x="1979251" y="4973275"/>
            <a:chExt cx="6689874" cy="3374253"/>
          </a:xfrm>
        </p:grpSpPr>
        <p:grpSp>
          <p:nvGrpSpPr>
            <p:cNvPr id="3" name="Google Shape;2824;p81">
              <a:extLst>
                <a:ext uri="{FF2B5EF4-FFF2-40B4-BE49-F238E27FC236}">
                  <a16:creationId xmlns:a16="http://schemas.microsoft.com/office/drawing/2014/main" id="{50FA2378-DAFC-70DC-F963-8EBAD6789F64}"/>
                </a:ext>
              </a:extLst>
            </p:cNvPr>
            <p:cNvGrpSpPr/>
            <p:nvPr/>
          </p:nvGrpSpPr>
          <p:grpSpPr>
            <a:xfrm>
              <a:off x="1979251" y="4973275"/>
              <a:ext cx="6689874" cy="3374253"/>
              <a:chOff x="6964288" y="5705600"/>
              <a:chExt cx="6689874" cy="3374253"/>
            </a:xfrm>
          </p:grpSpPr>
          <p:sp>
            <p:nvSpPr>
              <p:cNvPr id="26" name="Google Shape;2825;p81">
                <a:extLst>
                  <a:ext uri="{FF2B5EF4-FFF2-40B4-BE49-F238E27FC236}">
                    <a16:creationId xmlns:a16="http://schemas.microsoft.com/office/drawing/2014/main" id="{7B385BCD-C9C4-5873-78D8-BBF6D65F60DD}"/>
                  </a:ext>
                </a:extLst>
              </p:cNvPr>
              <p:cNvSpPr txBox="1"/>
              <p:nvPr/>
            </p:nvSpPr>
            <p:spPr>
              <a:xfrm rot="-5400000">
                <a:off x="5848138" y="6957100"/>
                <a:ext cx="2601600" cy="369300"/>
              </a:xfrm>
              <a:prstGeom prst="rect">
                <a:avLst/>
              </a:prstGeom>
              <a:noFill/>
              <a:ln>
                <a:noFill/>
              </a:ln>
            </p:spPr>
            <p:txBody>
              <a:bodyPr spcFirstLastPara="1" wrap="square" lIns="60950" tIns="30467" rIns="60950" bIns="30467" anchor="t" anchorCtr="0">
                <a:noAutofit/>
              </a:bodyPr>
              <a:lstStyle/>
              <a:p>
                <a:pPr algn="ctr">
                  <a:buSzPts val="1900"/>
                </a:pPr>
                <a:r>
                  <a:rPr lang="en-US" sz="1267" b="1">
                    <a:solidFill>
                      <a:srgbClr val="3B4A56"/>
                    </a:solidFill>
                    <a:latin typeface="Lato"/>
                    <a:ea typeface="Lato"/>
                    <a:cs typeface="Lato"/>
                    <a:sym typeface="Lato"/>
                  </a:rPr>
                  <a:t># of Employees </a:t>
                </a:r>
                <a:endParaRPr sz="1267" b="1">
                  <a:solidFill>
                    <a:srgbClr val="3B4A56"/>
                  </a:solidFill>
                  <a:latin typeface="Lato"/>
                  <a:ea typeface="Lato"/>
                  <a:cs typeface="Lato"/>
                  <a:sym typeface="Lato"/>
                </a:endParaRPr>
              </a:p>
            </p:txBody>
          </p:sp>
          <p:sp>
            <p:nvSpPr>
              <p:cNvPr id="27" name="Google Shape;2826;p81">
                <a:extLst>
                  <a:ext uri="{FF2B5EF4-FFF2-40B4-BE49-F238E27FC236}">
                    <a16:creationId xmlns:a16="http://schemas.microsoft.com/office/drawing/2014/main" id="{DD35DE5E-085E-908E-B304-CA6243DCEA2E}"/>
                  </a:ext>
                </a:extLst>
              </p:cNvPr>
              <p:cNvSpPr txBox="1"/>
              <p:nvPr/>
            </p:nvSpPr>
            <p:spPr>
              <a:xfrm>
                <a:off x="8706241" y="8710553"/>
                <a:ext cx="4189746" cy="369300"/>
              </a:xfrm>
              <a:prstGeom prst="rect">
                <a:avLst/>
              </a:prstGeom>
              <a:noFill/>
              <a:ln>
                <a:noFill/>
              </a:ln>
            </p:spPr>
            <p:txBody>
              <a:bodyPr spcFirstLastPara="1" wrap="square" lIns="60950" tIns="30467" rIns="60950" bIns="30467" anchor="t" anchorCtr="0">
                <a:noAutofit/>
              </a:bodyPr>
              <a:lstStyle/>
              <a:p>
                <a:pPr algn="ctr">
                  <a:buSzPts val="1900"/>
                </a:pPr>
                <a:r>
                  <a:rPr lang="en-US" sz="1267" b="1" dirty="0">
                    <a:solidFill>
                      <a:srgbClr val="3B4A56"/>
                    </a:solidFill>
                    <a:latin typeface="Lato"/>
                    <a:ea typeface="Lato"/>
                    <a:cs typeface="Lato"/>
                    <a:sym typeface="Lato"/>
                  </a:rPr>
                  <a:t>Month of Turnover (Post-Hire)</a:t>
                </a:r>
                <a:endParaRPr sz="1267" b="1" dirty="0">
                  <a:solidFill>
                    <a:srgbClr val="3B4A56"/>
                  </a:solidFill>
                  <a:latin typeface="Lato"/>
                  <a:ea typeface="Lato"/>
                  <a:cs typeface="Lato"/>
                  <a:sym typeface="Lato"/>
                </a:endParaRPr>
              </a:p>
            </p:txBody>
          </p:sp>
          <p:cxnSp>
            <p:nvCxnSpPr>
              <p:cNvPr id="28" name="Google Shape;2827;p81">
                <a:extLst>
                  <a:ext uri="{FF2B5EF4-FFF2-40B4-BE49-F238E27FC236}">
                    <a16:creationId xmlns:a16="http://schemas.microsoft.com/office/drawing/2014/main" id="{05EF7D27-E91D-4FD5-DC65-583FBEE3A62A}"/>
                  </a:ext>
                </a:extLst>
              </p:cNvPr>
              <p:cNvCxnSpPr/>
              <p:nvPr/>
            </p:nvCxnSpPr>
            <p:spPr>
              <a:xfrm>
                <a:off x="8071088" y="8201250"/>
                <a:ext cx="5546400" cy="0"/>
              </a:xfrm>
              <a:prstGeom prst="straightConnector1">
                <a:avLst/>
              </a:prstGeom>
              <a:noFill/>
              <a:ln w="9525" cap="flat" cmpd="sng">
                <a:solidFill>
                  <a:srgbClr val="9E9E9E"/>
                </a:solidFill>
                <a:prstDash val="solid"/>
                <a:round/>
                <a:headEnd type="none" w="sm" len="sm"/>
                <a:tailEnd type="none" w="sm" len="sm"/>
              </a:ln>
            </p:spPr>
          </p:cxnSp>
          <p:cxnSp>
            <p:nvCxnSpPr>
              <p:cNvPr id="29" name="Google Shape;2828;p81">
                <a:extLst>
                  <a:ext uri="{FF2B5EF4-FFF2-40B4-BE49-F238E27FC236}">
                    <a16:creationId xmlns:a16="http://schemas.microsoft.com/office/drawing/2014/main" id="{AC5EDFEC-542C-8AB9-D152-8F4C114D3FD4}"/>
                  </a:ext>
                </a:extLst>
              </p:cNvPr>
              <p:cNvCxnSpPr>
                <a:cxnSpLocks/>
              </p:cNvCxnSpPr>
              <p:nvPr/>
            </p:nvCxnSpPr>
            <p:spPr>
              <a:xfrm>
                <a:off x="8071088" y="8208555"/>
                <a:ext cx="5546400" cy="0"/>
              </a:xfrm>
              <a:prstGeom prst="straightConnector1">
                <a:avLst/>
              </a:prstGeom>
              <a:noFill/>
              <a:ln w="9525" cap="flat" cmpd="sng">
                <a:solidFill>
                  <a:srgbClr val="9E9E9E"/>
                </a:solidFill>
                <a:prstDash val="solid"/>
                <a:round/>
                <a:headEnd type="none" w="sm" len="sm"/>
                <a:tailEnd type="none" w="sm" len="sm"/>
              </a:ln>
            </p:spPr>
          </p:cxnSp>
          <p:cxnSp>
            <p:nvCxnSpPr>
              <p:cNvPr id="30" name="Google Shape;2829;p81">
                <a:extLst>
                  <a:ext uri="{FF2B5EF4-FFF2-40B4-BE49-F238E27FC236}">
                    <a16:creationId xmlns:a16="http://schemas.microsoft.com/office/drawing/2014/main" id="{6989CB3A-82CC-7DC8-C0D2-ECFDE677CF9A}"/>
                  </a:ext>
                </a:extLst>
              </p:cNvPr>
              <p:cNvCxnSpPr/>
              <p:nvPr/>
            </p:nvCxnSpPr>
            <p:spPr>
              <a:xfrm>
                <a:off x="8071088" y="7832250"/>
                <a:ext cx="5546400" cy="0"/>
              </a:xfrm>
              <a:prstGeom prst="straightConnector1">
                <a:avLst/>
              </a:prstGeom>
              <a:noFill/>
              <a:ln w="9525" cap="flat" cmpd="sng">
                <a:solidFill>
                  <a:srgbClr val="9E9E9E"/>
                </a:solidFill>
                <a:prstDash val="solid"/>
                <a:round/>
                <a:headEnd type="none" w="sm" len="sm"/>
                <a:tailEnd type="none" w="sm" len="sm"/>
              </a:ln>
            </p:spPr>
          </p:cxnSp>
          <p:cxnSp>
            <p:nvCxnSpPr>
              <p:cNvPr id="31" name="Google Shape;2830;p81">
                <a:extLst>
                  <a:ext uri="{FF2B5EF4-FFF2-40B4-BE49-F238E27FC236}">
                    <a16:creationId xmlns:a16="http://schemas.microsoft.com/office/drawing/2014/main" id="{D365FCF9-D39C-9814-A4D1-8DB22F29A6A6}"/>
                  </a:ext>
                </a:extLst>
              </p:cNvPr>
              <p:cNvCxnSpPr/>
              <p:nvPr/>
            </p:nvCxnSpPr>
            <p:spPr>
              <a:xfrm>
                <a:off x="8071088" y="7647750"/>
                <a:ext cx="5546400" cy="0"/>
              </a:xfrm>
              <a:prstGeom prst="straightConnector1">
                <a:avLst/>
              </a:prstGeom>
              <a:noFill/>
              <a:ln w="9525" cap="flat" cmpd="sng">
                <a:solidFill>
                  <a:srgbClr val="9E9E9E"/>
                </a:solidFill>
                <a:prstDash val="solid"/>
                <a:round/>
                <a:headEnd type="none" w="sm" len="sm"/>
                <a:tailEnd type="none" w="sm" len="sm"/>
              </a:ln>
            </p:spPr>
          </p:cxnSp>
          <p:cxnSp>
            <p:nvCxnSpPr>
              <p:cNvPr id="32" name="Google Shape;2831;p81">
                <a:extLst>
                  <a:ext uri="{FF2B5EF4-FFF2-40B4-BE49-F238E27FC236}">
                    <a16:creationId xmlns:a16="http://schemas.microsoft.com/office/drawing/2014/main" id="{8B1A5E28-4EC4-B7D7-8F2B-50AA3ECBA980}"/>
                  </a:ext>
                </a:extLst>
              </p:cNvPr>
              <p:cNvCxnSpPr/>
              <p:nvPr/>
            </p:nvCxnSpPr>
            <p:spPr>
              <a:xfrm>
                <a:off x="8071088" y="7463250"/>
                <a:ext cx="5546400" cy="0"/>
              </a:xfrm>
              <a:prstGeom prst="straightConnector1">
                <a:avLst/>
              </a:prstGeom>
              <a:noFill/>
              <a:ln w="9525" cap="flat" cmpd="sng">
                <a:solidFill>
                  <a:srgbClr val="9E9E9E"/>
                </a:solidFill>
                <a:prstDash val="solid"/>
                <a:round/>
                <a:headEnd type="none" w="sm" len="sm"/>
                <a:tailEnd type="none" w="sm" len="sm"/>
              </a:ln>
            </p:spPr>
          </p:cxnSp>
          <p:cxnSp>
            <p:nvCxnSpPr>
              <p:cNvPr id="33" name="Google Shape;2832;p81">
                <a:extLst>
                  <a:ext uri="{FF2B5EF4-FFF2-40B4-BE49-F238E27FC236}">
                    <a16:creationId xmlns:a16="http://schemas.microsoft.com/office/drawing/2014/main" id="{4C8C5199-B454-0E32-4800-8AF6AE1838D5}"/>
                  </a:ext>
                </a:extLst>
              </p:cNvPr>
              <p:cNvCxnSpPr/>
              <p:nvPr/>
            </p:nvCxnSpPr>
            <p:spPr>
              <a:xfrm>
                <a:off x="8071088" y="7278750"/>
                <a:ext cx="5546400" cy="0"/>
              </a:xfrm>
              <a:prstGeom prst="straightConnector1">
                <a:avLst/>
              </a:prstGeom>
              <a:noFill/>
              <a:ln w="9525" cap="flat" cmpd="sng">
                <a:solidFill>
                  <a:srgbClr val="9E9E9E"/>
                </a:solidFill>
                <a:prstDash val="solid"/>
                <a:round/>
                <a:headEnd type="none" w="sm" len="sm"/>
                <a:tailEnd type="none" w="sm" len="sm"/>
              </a:ln>
            </p:spPr>
          </p:cxnSp>
          <p:cxnSp>
            <p:nvCxnSpPr>
              <p:cNvPr id="34" name="Google Shape;2833;p81">
                <a:extLst>
                  <a:ext uri="{FF2B5EF4-FFF2-40B4-BE49-F238E27FC236}">
                    <a16:creationId xmlns:a16="http://schemas.microsoft.com/office/drawing/2014/main" id="{D27CFF9A-5709-01FC-23DA-0DD133B9210F}"/>
                  </a:ext>
                </a:extLst>
              </p:cNvPr>
              <p:cNvCxnSpPr/>
              <p:nvPr/>
            </p:nvCxnSpPr>
            <p:spPr>
              <a:xfrm>
                <a:off x="8071088" y="7094250"/>
                <a:ext cx="5564700" cy="0"/>
              </a:xfrm>
              <a:prstGeom prst="straightConnector1">
                <a:avLst/>
              </a:prstGeom>
              <a:noFill/>
              <a:ln w="9525" cap="flat" cmpd="sng">
                <a:solidFill>
                  <a:srgbClr val="9E9E9E"/>
                </a:solidFill>
                <a:prstDash val="solid"/>
                <a:round/>
                <a:headEnd type="none" w="sm" len="sm"/>
                <a:tailEnd type="none" w="sm" len="sm"/>
              </a:ln>
            </p:spPr>
          </p:cxnSp>
          <p:sp>
            <p:nvSpPr>
              <p:cNvPr id="35" name="Google Shape;2834;p81">
                <a:extLst>
                  <a:ext uri="{FF2B5EF4-FFF2-40B4-BE49-F238E27FC236}">
                    <a16:creationId xmlns:a16="http://schemas.microsoft.com/office/drawing/2014/main" id="{F29BD355-8AC9-26AC-F770-EFB40D7A00DD}"/>
                  </a:ext>
                </a:extLst>
              </p:cNvPr>
              <p:cNvSpPr txBox="1"/>
              <p:nvPr/>
            </p:nvSpPr>
            <p:spPr>
              <a:xfrm>
                <a:off x="7425340" y="6236077"/>
                <a:ext cx="612900" cy="2234700"/>
              </a:xfrm>
              <a:prstGeom prst="rect">
                <a:avLst/>
              </a:prstGeom>
              <a:noFill/>
              <a:ln>
                <a:noFill/>
              </a:ln>
            </p:spPr>
            <p:txBody>
              <a:bodyPr spcFirstLastPara="1" wrap="square" lIns="60950" tIns="60950" rIns="60950" bIns="60950" anchor="t" anchorCtr="0">
                <a:noAutofit/>
              </a:bodyPr>
              <a:lstStyle/>
              <a:p>
                <a:pPr algn="r">
                  <a:lnSpc>
                    <a:spcPct val="95000"/>
                  </a:lnSpc>
                  <a:buSzPts val="1300"/>
                </a:pPr>
                <a:r>
                  <a:rPr lang="en-US" sz="1200" dirty="0">
                    <a:solidFill>
                      <a:srgbClr val="6B6F72"/>
                    </a:solidFill>
                    <a:latin typeface="Lato"/>
                    <a:ea typeface="Lato"/>
                    <a:cs typeface="Lato"/>
                    <a:sym typeface="Lato"/>
                  </a:rPr>
                  <a:t>100</a:t>
                </a:r>
                <a:endParaRPr sz="1200" dirty="0">
                  <a:solidFill>
                    <a:srgbClr val="6B6F72"/>
                  </a:solidFill>
                  <a:latin typeface="Lato"/>
                  <a:ea typeface="Lato"/>
                  <a:cs typeface="Lato"/>
                  <a:sym typeface="Lato"/>
                </a:endParaRPr>
              </a:p>
              <a:p>
                <a:pPr algn="r">
                  <a:lnSpc>
                    <a:spcPct val="95000"/>
                  </a:lnSpc>
                  <a:buSzPts val="1300"/>
                </a:pPr>
                <a:r>
                  <a:rPr lang="en-US" sz="1200" dirty="0">
                    <a:solidFill>
                      <a:srgbClr val="6B6F72"/>
                    </a:solidFill>
                    <a:latin typeface="Lato"/>
                    <a:ea typeface="Lato"/>
                    <a:cs typeface="Lato"/>
                    <a:sym typeface="Lato"/>
                  </a:rPr>
                  <a:t>90</a:t>
                </a:r>
                <a:endParaRPr sz="1200" dirty="0">
                  <a:solidFill>
                    <a:srgbClr val="6B6F72"/>
                  </a:solidFill>
                  <a:latin typeface="Lato"/>
                  <a:ea typeface="Lato"/>
                  <a:cs typeface="Lato"/>
                  <a:sym typeface="Lato"/>
                </a:endParaRPr>
              </a:p>
              <a:p>
                <a:pPr algn="r">
                  <a:lnSpc>
                    <a:spcPct val="95000"/>
                  </a:lnSpc>
                  <a:buSzPts val="1300"/>
                </a:pPr>
                <a:r>
                  <a:rPr lang="en-US" sz="1200" dirty="0">
                    <a:solidFill>
                      <a:srgbClr val="6B6F72"/>
                    </a:solidFill>
                    <a:latin typeface="Lato"/>
                    <a:ea typeface="Lato"/>
                    <a:cs typeface="Lato"/>
                    <a:sym typeface="Lato"/>
                  </a:rPr>
                  <a:t>80</a:t>
                </a:r>
                <a:endParaRPr sz="1200" dirty="0">
                  <a:solidFill>
                    <a:srgbClr val="6B6F72"/>
                  </a:solidFill>
                  <a:latin typeface="Lato"/>
                  <a:ea typeface="Lato"/>
                  <a:cs typeface="Lato"/>
                  <a:sym typeface="Lato"/>
                </a:endParaRPr>
              </a:p>
              <a:p>
                <a:pPr algn="r">
                  <a:lnSpc>
                    <a:spcPct val="95000"/>
                  </a:lnSpc>
                  <a:buSzPts val="1300"/>
                </a:pPr>
                <a:r>
                  <a:rPr lang="en-US" sz="1200" dirty="0">
                    <a:solidFill>
                      <a:srgbClr val="6B6F72"/>
                    </a:solidFill>
                    <a:latin typeface="Lato"/>
                    <a:ea typeface="Lato"/>
                    <a:cs typeface="Lato"/>
                    <a:sym typeface="Lato"/>
                  </a:rPr>
                  <a:t>70</a:t>
                </a:r>
                <a:endParaRPr sz="1200" dirty="0">
                  <a:solidFill>
                    <a:srgbClr val="6B6F72"/>
                  </a:solidFill>
                  <a:latin typeface="Lato"/>
                  <a:ea typeface="Lato"/>
                  <a:cs typeface="Lato"/>
                  <a:sym typeface="Lato"/>
                </a:endParaRPr>
              </a:p>
              <a:p>
                <a:pPr algn="r">
                  <a:lnSpc>
                    <a:spcPct val="95000"/>
                  </a:lnSpc>
                  <a:buSzPts val="1300"/>
                </a:pPr>
                <a:r>
                  <a:rPr lang="en-US" sz="1200" dirty="0">
                    <a:solidFill>
                      <a:srgbClr val="6B6F72"/>
                    </a:solidFill>
                    <a:latin typeface="Lato"/>
                    <a:ea typeface="Lato"/>
                    <a:cs typeface="Lato"/>
                    <a:sym typeface="Lato"/>
                  </a:rPr>
                  <a:t>60</a:t>
                </a:r>
                <a:endParaRPr sz="1200" dirty="0">
                  <a:solidFill>
                    <a:srgbClr val="6B6F72"/>
                  </a:solidFill>
                  <a:latin typeface="Lato"/>
                  <a:ea typeface="Lato"/>
                  <a:cs typeface="Lato"/>
                  <a:sym typeface="Lato"/>
                </a:endParaRPr>
              </a:p>
              <a:p>
                <a:pPr algn="r">
                  <a:lnSpc>
                    <a:spcPct val="95000"/>
                  </a:lnSpc>
                  <a:buSzPts val="1300"/>
                </a:pPr>
                <a:r>
                  <a:rPr lang="en-US" sz="1200" dirty="0">
                    <a:solidFill>
                      <a:srgbClr val="6B6F72"/>
                    </a:solidFill>
                    <a:latin typeface="Lato"/>
                    <a:ea typeface="Lato"/>
                    <a:cs typeface="Lato"/>
                    <a:sym typeface="Lato"/>
                  </a:rPr>
                  <a:t>50</a:t>
                </a:r>
                <a:endParaRPr sz="1200" dirty="0">
                  <a:solidFill>
                    <a:srgbClr val="6B6F72"/>
                  </a:solidFill>
                  <a:latin typeface="Lato"/>
                  <a:ea typeface="Lato"/>
                  <a:cs typeface="Lato"/>
                  <a:sym typeface="Lato"/>
                </a:endParaRPr>
              </a:p>
              <a:p>
                <a:pPr algn="r">
                  <a:lnSpc>
                    <a:spcPct val="95000"/>
                  </a:lnSpc>
                  <a:buSzPts val="1300"/>
                </a:pPr>
                <a:r>
                  <a:rPr lang="en-US" sz="1200" dirty="0">
                    <a:solidFill>
                      <a:srgbClr val="6B6F72"/>
                    </a:solidFill>
                    <a:latin typeface="Lato"/>
                    <a:ea typeface="Lato"/>
                    <a:cs typeface="Lato"/>
                    <a:sym typeface="Lato"/>
                  </a:rPr>
                  <a:t>40</a:t>
                </a:r>
                <a:endParaRPr sz="1200" dirty="0">
                  <a:solidFill>
                    <a:srgbClr val="6B6F72"/>
                  </a:solidFill>
                  <a:latin typeface="Lato"/>
                  <a:ea typeface="Lato"/>
                  <a:cs typeface="Lato"/>
                  <a:sym typeface="Lato"/>
                </a:endParaRPr>
              </a:p>
              <a:p>
                <a:pPr algn="r">
                  <a:lnSpc>
                    <a:spcPct val="95000"/>
                  </a:lnSpc>
                  <a:buSzPts val="1300"/>
                </a:pPr>
                <a:r>
                  <a:rPr lang="en-US" sz="1200" dirty="0">
                    <a:solidFill>
                      <a:srgbClr val="6B6F72"/>
                    </a:solidFill>
                    <a:latin typeface="Lato"/>
                    <a:ea typeface="Lato"/>
                    <a:cs typeface="Lato"/>
                    <a:sym typeface="Lato"/>
                  </a:rPr>
                  <a:t>30</a:t>
                </a:r>
                <a:endParaRPr sz="1200" dirty="0">
                  <a:solidFill>
                    <a:srgbClr val="6B6F72"/>
                  </a:solidFill>
                  <a:latin typeface="Lato"/>
                  <a:ea typeface="Lato"/>
                  <a:cs typeface="Lato"/>
                  <a:sym typeface="Lato"/>
                </a:endParaRPr>
              </a:p>
              <a:p>
                <a:pPr algn="r">
                  <a:lnSpc>
                    <a:spcPct val="95000"/>
                  </a:lnSpc>
                  <a:buSzPts val="1300"/>
                </a:pPr>
                <a:r>
                  <a:rPr lang="en-US" sz="1200" dirty="0">
                    <a:solidFill>
                      <a:srgbClr val="6B6F72"/>
                    </a:solidFill>
                    <a:latin typeface="Lato"/>
                    <a:ea typeface="Lato"/>
                    <a:cs typeface="Lato"/>
                    <a:sym typeface="Lato"/>
                  </a:rPr>
                  <a:t>20</a:t>
                </a:r>
                <a:endParaRPr sz="1200" dirty="0">
                  <a:solidFill>
                    <a:srgbClr val="6B6F72"/>
                  </a:solidFill>
                  <a:latin typeface="Lato"/>
                  <a:ea typeface="Lato"/>
                  <a:cs typeface="Lato"/>
                  <a:sym typeface="Lato"/>
                </a:endParaRPr>
              </a:p>
              <a:p>
                <a:pPr algn="r">
                  <a:lnSpc>
                    <a:spcPct val="95000"/>
                  </a:lnSpc>
                  <a:buSzPts val="1300"/>
                </a:pPr>
                <a:r>
                  <a:rPr lang="en-US" sz="1200" dirty="0">
                    <a:solidFill>
                      <a:srgbClr val="6B6F72"/>
                    </a:solidFill>
                    <a:latin typeface="Lato"/>
                    <a:ea typeface="Lato"/>
                    <a:cs typeface="Lato"/>
                    <a:sym typeface="Lato"/>
                  </a:rPr>
                  <a:t>10</a:t>
                </a:r>
                <a:endParaRPr sz="1200" dirty="0">
                  <a:solidFill>
                    <a:srgbClr val="6B6F72"/>
                  </a:solidFill>
                  <a:latin typeface="Lato"/>
                  <a:ea typeface="Lato"/>
                  <a:cs typeface="Lato"/>
                  <a:sym typeface="Lato"/>
                </a:endParaRPr>
              </a:p>
              <a:p>
                <a:pPr algn="r">
                  <a:lnSpc>
                    <a:spcPct val="95000"/>
                  </a:lnSpc>
                  <a:buSzPts val="1300"/>
                </a:pPr>
                <a:r>
                  <a:rPr lang="en-US" sz="1200" dirty="0">
                    <a:solidFill>
                      <a:srgbClr val="6B6F72"/>
                    </a:solidFill>
                    <a:latin typeface="Lato"/>
                    <a:ea typeface="Lato"/>
                    <a:cs typeface="Lato"/>
                    <a:sym typeface="Lato"/>
                  </a:rPr>
                  <a:t>0</a:t>
                </a:r>
                <a:endParaRPr sz="1200" dirty="0">
                  <a:solidFill>
                    <a:srgbClr val="6B6F72"/>
                  </a:solidFill>
                  <a:latin typeface="Lato"/>
                  <a:ea typeface="Lato"/>
                  <a:cs typeface="Lato"/>
                  <a:sym typeface="Lato"/>
                </a:endParaRPr>
              </a:p>
            </p:txBody>
          </p:sp>
          <p:sp>
            <p:nvSpPr>
              <p:cNvPr id="36" name="Google Shape;2835;p81">
                <a:extLst>
                  <a:ext uri="{FF2B5EF4-FFF2-40B4-BE49-F238E27FC236}">
                    <a16:creationId xmlns:a16="http://schemas.microsoft.com/office/drawing/2014/main" id="{9D96278A-7509-BD14-07FC-897748555F4D}"/>
                  </a:ext>
                </a:extLst>
              </p:cNvPr>
              <p:cNvSpPr txBox="1"/>
              <p:nvPr/>
            </p:nvSpPr>
            <p:spPr>
              <a:xfrm>
                <a:off x="8084669"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a:t>
                </a:r>
                <a:endParaRPr sz="933"/>
              </a:p>
            </p:txBody>
          </p:sp>
          <p:sp>
            <p:nvSpPr>
              <p:cNvPr id="37" name="Google Shape;2836;p81">
                <a:extLst>
                  <a:ext uri="{FF2B5EF4-FFF2-40B4-BE49-F238E27FC236}">
                    <a16:creationId xmlns:a16="http://schemas.microsoft.com/office/drawing/2014/main" id="{8B3C4D5A-0027-9C98-7A9E-58FC61061F04}"/>
                  </a:ext>
                </a:extLst>
              </p:cNvPr>
              <p:cNvSpPr txBox="1"/>
              <p:nvPr/>
            </p:nvSpPr>
            <p:spPr>
              <a:xfrm>
                <a:off x="8484719"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3</a:t>
                </a:r>
                <a:endParaRPr sz="933"/>
              </a:p>
            </p:txBody>
          </p:sp>
          <p:sp>
            <p:nvSpPr>
              <p:cNvPr id="38" name="Google Shape;2837;p81">
                <a:extLst>
                  <a:ext uri="{FF2B5EF4-FFF2-40B4-BE49-F238E27FC236}">
                    <a16:creationId xmlns:a16="http://schemas.microsoft.com/office/drawing/2014/main" id="{C478D42E-48FE-0FDB-B551-9552E930D782}"/>
                  </a:ext>
                </a:extLst>
              </p:cNvPr>
              <p:cNvSpPr txBox="1"/>
              <p:nvPr/>
            </p:nvSpPr>
            <p:spPr>
              <a:xfrm>
                <a:off x="887524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6</a:t>
                </a:r>
                <a:endParaRPr sz="933"/>
              </a:p>
            </p:txBody>
          </p:sp>
          <p:sp>
            <p:nvSpPr>
              <p:cNvPr id="39" name="Google Shape;2838;p81">
                <a:extLst>
                  <a:ext uri="{FF2B5EF4-FFF2-40B4-BE49-F238E27FC236}">
                    <a16:creationId xmlns:a16="http://schemas.microsoft.com/office/drawing/2014/main" id="{0FAB259D-28DE-46F7-4100-3DE5AAC2DB2E}"/>
                  </a:ext>
                </a:extLst>
              </p:cNvPr>
              <p:cNvSpPr txBox="1"/>
              <p:nvPr/>
            </p:nvSpPr>
            <p:spPr>
              <a:xfrm>
                <a:off x="929910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9</a:t>
                </a:r>
                <a:endParaRPr sz="933"/>
              </a:p>
            </p:txBody>
          </p:sp>
          <p:sp>
            <p:nvSpPr>
              <p:cNvPr id="40" name="Google Shape;2839;p81">
                <a:extLst>
                  <a:ext uri="{FF2B5EF4-FFF2-40B4-BE49-F238E27FC236}">
                    <a16:creationId xmlns:a16="http://schemas.microsoft.com/office/drawing/2014/main" id="{BDC393DB-4106-7A06-07DB-8C6D32ED5927}"/>
                  </a:ext>
                </a:extLst>
              </p:cNvPr>
              <p:cNvSpPr txBox="1"/>
              <p:nvPr/>
            </p:nvSpPr>
            <p:spPr>
              <a:xfrm>
                <a:off x="9689631"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12</a:t>
                </a:r>
                <a:endParaRPr sz="933"/>
              </a:p>
            </p:txBody>
          </p:sp>
          <p:sp>
            <p:nvSpPr>
              <p:cNvPr id="41" name="Google Shape;2840;p81">
                <a:extLst>
                  <a:ext uri="{FF2B5EF4-FFF2-40B4-BE49-F238E27FC236}">
                    <a16:creationId xmlns:a16="http://schemas.microsoft.com/office/drawing/2014/main" id="{1B9C003A-E788-02C7-BEC9-E22D441FECAA}"/>
                  </a:ext>
                </a:extLst>
              </p:cNvPr>
              <p:cNvSpPr txBox="1"/>
              <p:nvPr/>
            </p:nvSpPr>
            <p:spPr>
              <a:xfrm>
                <a:off x="1013254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15</a:t>
                </a:r>
                <a:endParaRPr sz="933"/>
              </a:p>
            </p:txBody>
          </p:sp>
          <p:sp>
            <p:nvSpPr>
              <p:cNvPr id="42" name="Google Shape;2841;p81">
                <a:extLst>
                  <a:ext uri="{FF2B5EF4-FFF2-40B4-BE49-F238E27FC236}">
                    <a16:creationId xmlns:a16="http://schemas.microsoft.com/office/drawing/2014/main" id="{6535A235-17B5-5582-8A1B-69ED3D575A10}"/>
                  </a:ext>
                </a:extLst>
              </p:cNvPr>
              <p:cNvSpPr txBox="1"/>
              <p:nvPr/>
            </p:nvSpPr>
            <p:spPr>
              <a:xfrm>
                <a:off x="1051830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18</a:t>
                </a:r>
                <a:endParaRPr sz="933"/>
              </a:p>
            </p:txBody>
          </p:sp>
          <p:sp>
            <p:nvSpPr>
              <p:cNvPr id="43" name="Google Shape;2842;p81">
                <a:extLst>
                  <a:ext uri="{FF2B5EF4-FFF2-40B4-BE49-F238E27FC236}">
                    <a16:creationId xmlns:a16="http://schemas.microsoft.com/office/drawing/2014/main" id="{19BD185A-AA4C-D0BE-282C-137D5CFDBD4F}"/>
                  </a:ext>
                </a:extLst>
              </p:cNvPr>
              <p:cNvSpPr txBox="1"/>
              <p:nvPr/>
            </p:nvSpPr>
            <p:spPr>
              <a:xfrm>
                <a:off x="1095169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21</a:t>
                </a:r>
                <a:endParaRPr sz="933"/>
              </a:p>
            </p:txBody>
          </p:sp>
          <p:sp>
            <p:nvSpPr>
              <p:cNvPr id="44" name="Google Shape;2843;p81">
                <a:extLst>
                  <a:ext uri="{FF2B5EF4-FFF2-40B4-BE49-F238E27FC236}">
                    <a16:creationId xmlns:a16="http://schemas.microsoft.com/office/drawing/2014/main" id="{B3EE46DA-E335-0A13-1D58-9524D14136E6}"/>
                  </a:ext>
                </a:extLst>
              </p:cNvPr>
              <p:cNvSpPr txBox="1"/>
              <p:nvPr/>
            </p:nvSpPr>
            <p:spPr>
              <a:xfrm>
                <a:off x="1133745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24</a:t>
                </a:r>
                <a:endParaRPr sz="933"/>
              </a:p>
            </p:txBody>
          </p:sp>
          <p:sp>
            <p:nvSpPr>
              <p:cNvPr id="45" name="Google Shape;2844;p81">
                <a:extLst>
                  <a:ext uri="{FF2B5EF4-FFF2-40B4-BE49-F238E27FC236}">
                    <a16:creationId xmlns:a16="http://schemas.microsoft.com/office/drawing/2014/main" id="{0500BFDB-28A0-72A8-C0F8-9CF47E967D08}"/>
                  </a:ext>
                </a:extLst>
              </p:cNvPr>
              <p:cNvSpPr txBox="1"/>
              <p:nvPr/>
            </p:nvSpPr>
            <p:spPr>
              <a:xfrm>
                <a:off x="11742269"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27</a:t>
                </a:r>
                <a:endParaRPr sz="933"/>
              </a:p>
            </p:txBody>
          </p:sp>
          <p:sp>
            <p:nvSpPr>
              <p:cNvPr id="46" name="Google Shape;2845;p81">
                <a:extLst>
                  <a:ext uri="{FF2B5EF4-FFF2-40B4-BE49-F238E27FC236}">
                    <a16:creationId xmlns:a16="http://schemas.microsoft.com/office/drawing/2014/main" id="{5C90978E-BB68-043E-491C-F1DBF9194DE1}"/>
                  </a:ext>
                </a:extLst>
              </p:cNvPr>
              <p:cNvSpPr txBox="1"/>
              <p:nvPr/>
            </p:nvSpPr>
            <p:spPr>
              <a:xfrm>
                <a:off x="1217565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30</a:t>
                </a:r>
                <a:endParaRPr sz="933"/>
              </a:p>
            </p:txBody>
          </p:sp>
          <p:sp>
            <p:nvSpPr>
              <p:cNvPr id="47" name="Google Shape;2846;p81">
                <a:extLst>
                  <a:ext uri="{FF2B5EF4-FFF2-40B4-BE49-F238E27FC236}">
                    <a16:creationId xmlns:a16="http://schemas.microsoft.com/office/drawing/2014/main" id="{C21F6570-3DD5-FA9A-06C7-EC96CECBB4D9}"/>
                  </a:ext>
                </a:extLst>
              </p:cNvPr>
              <p:cNvSpPr txBox="1"/>
              <p:nvPr/>
            </p:nvSpPr>
            <p:spPr>
              <a:xfrm>
                <a:off x="12585231"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33</a:t>
                </a:r>
                <a:endParaRPr sz="933"/>
              </a:p>
            </p:txBody>
          </p:sp>
          <p:sp>
            <p:nvSpPr>
              <p:cNvPr id="48" name="Google Shape;2847;p81">
                <a:extLst>
                  <a:ext uri="{FF2B5EF4-FFF2-40B4-BE49-F238E27FC236}">
                    <a16:creationId xmlns:a16="http://schemas.microsoft.com/office/drawing/2014/main" id="{0F83DB40-8A59-8410-1C8C-4FA2D7A59908}"/>
                  </a:ext>
                </a:extLst>
              </p:cNvPr>
              <p:cNvSpPr txBox="1"/>
              <p:nvPr/>
            </p:nvSpPr>
            <p:spPr>
              <a:xfrm>
                <a:off x="1297099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36</a:t>
                </a:r>
                <a:endParaRPr sz="933"/>
              </a:p>
            </p:txBody>
          </p:sp>
          <p:sp>
            <p:nvSpPr>
              <p:cNvPr id="49" name="Google Shape;2848;p81">
                <a:extLst>
                  <a:ext uri="{FF2B5EF4-FFF2-40B4-BE49-F238E27FC236}">
                    <a16:creationId xmlns:a16="http://schemas.microsoft.com/office/drawing/2014/main" id="{59272934-8633-BFF6-C519-6B5DE0E4C3C5}"/>
                  </a:ext>
                </a:extLst>
              </p:cNvPr>
              <p:cNvSpPr txBox="1"/>
              <p:nvPr/>
            </p:nvSpPr>
            <p:spPr>
              <a:xfrm>
                <a:off x="7508962" y="5705600"/>
                <a:ext cx="6145200" cy="369300"/>
              </a:xfrm>
              <a:prstGeom prst="rect">
                <a:avLst/>
              </a:prstGeom>
              <a:noFill/>
              <a:ln>
                <a:noFill/>
              </a:ln>
            </p:spPr>
            <p:txBody>
              <a:bodyPr spcFirstLastPara="1" wrap="square" lIns="60950" tIns="30467" rIns="60950" bIns="30467" anchor="t" anchorCtr="0">
                <a:noAutofit/>
              </a:bodyPr>
              <a:lstStyle/>
              <a:p>
                <a:pPr algn="ctr">
                  <a:buSzPts val="2100"/>
                </a:pPr>
                <a:r>
                  <a:rPr lang="en-US" b="1" dirty="0">
                    <a:solidFill>
                      <a:srgbClr val="3B4A56"/>
                    </a:solidFill>
                    <a:latin typeface="Lato"/>
                    <a:ea typeface="Lato"/>
                    <a:cs typeface="Lato"/>
                    <a:sym typeface="Lato"/>
                  </a:rPr>
                  <a:t>Turnover Distribution (by Month After Start Date)</a:t>
                </a:r>
                <a:endParaRPr b="1" dirty="0">
                  <a:solidFill>
                    <a:srgbClr val="3B4A56"/>
                  </a:solidFill>
                  <a:latin typeface="Lato"/>
                  <a:ea typeface="Lato"/>
                  <a:cs typeface="Lato"/>
                  <a:sym typeface="Lato"/>
                </a:endParaRPr>
              </a:p>
            </p:txBody>
          </p:sp>
        </p:grpSp>
        <p:grpSp>
          <p:nvGrpSpPr>
            <p:cNvPr id="4" name="Google Shape;2849;p81">
              <a:extLst>
                <a:ext uri="{FF2B5EF4-FFF2-40B4-BE49-F238E27FC236}">
                  <a16:creationId xmlns:a16="http://schemas.microsoft.com/office/drawing/2014/main" id="{F98215B1-5F48-978A-FCFD-D60FD0E1D005}"/>
                </a:ext>
              </a:extLst>
            </p:cNvPr>
            <p:cNvGrpSpPr/>
            <p:nvPr/>
          </p:nvGrpSpPr>
          <p:grpSpPr>
            <a:xfrm>
              <a:off x="3086050" y="5623750"/>
              <a:ext cx="5509200" cy="553500"/>
              <a:chOff x="8071088" y="7094250"/>
              <a:chExt cx="5509200" cy="553500"/>
            </a:xfrm>
          </p:grpSpPr>
          <p:cxnSp>
            <p:nvCxnSpPr>
              <p:cNvPr id="22" name="Google Shape;2850;p81">
                <a:extLst>
                  <a:ext uri="{FF2B5EF4-FFF2-40B4-BE49-F238E27FC236}">
                    <a16:creationId xmlns:a16="http://schemas.microsoft.com/office/drawing/2014/main" id="{11E8A4A3-5164-BF45-5CAB-946A4CA66B47}"/>
                  </a:ext>
                </a:extLst>
              </p:cNvPr>
              <p:cNvCxnSpPr/>
              <p:nvPr/>
            </p:nvCxnSpPr>
            <p:spPr>
              <a:xfrm>
                <a:off x="8071088" y="7647750"/>
                <a:ext cx="5509200" cy="0"/>
              </a:xfrm>
              <a:prstGeom prst="straightConnector1">
                <a:avLst/>
              </a:prstGeom>
              <a:noFill/>
              <a:ln w="9525" cap="flat" cmpd="sng">
                <a:solidFill>
                  <a:srgbClr val="9E9E9E"/>
                </a:solidFill>
                <a:prstDash val="solid"/>
                <a:round/>
                <a:headEnd type="none" w="sm" len="sm"/>
                <a:tailEnd type="none" w="sm" len="sm"/>
              </a:ln>
            </p:spPr>
          </p:cxnSp>
          <p:cxnSp>
            <p:nvCxnSpPr>
              <p:cNvPr id="23" name="Google Shape;2851;p81">
                <a:extLst>
                  <a:ext uri="{FF2B5EF4-FFF2-40B4-BE49-F238E27FC236}">
                    <a16:creationId xmlns:a16="http://schemas.microsoft.com/office/drawing/2014/main" id="{1B749D5E-A908-F147-CBD0-A0FE83E39918}"/>
                  </a:ext>
                </a:extLst>
              </p:cNvPr>
              <p:cNvCxnSpPr/>
              <p:nvPr/>
            </p:nvCxnSpPr>
            <p:spPr>
              <a:xfrm>
                <a:off x="8071088" y="7463250"/>
                <a:ext cx="5509200" cy="0"/>
              </a:xfrm>
              <a:prstGeom prst="straightConnector1">
                <a:avLst/>
              </a:prstGeom>
              <a:noFill/>
              <a:ln w="9525" cap="flat" cmpd="sng">
                <a:solidFill>
                  <a:srgbClr val="9E9E9E"/>
                </a:solidFill>
                <a:prstDash val="solid"/>
                <a:round/>
                <a:headEnd type="none" w="sm" len="sm"/>
                <a:tailEnd type="none" w="sm" len="sm"/>
              </a:ln>
            </p:spPr>
          </p:cxnSp>
          <p:cxnSp>
            <p:nvCxnSpPr>
              <p:cNvPr id="24" name="Google Shape;2852;p81">
                <a:extLst>
                  <a:ext uri="{FF2B5EF4-FFF2-40B4-BE49-F238E27FC236}">
                    <a16:creationId xmlns:a16="http://schemas.microsoft.com/office/drawing/2014/main" id="{79D4A280-B6B5-FDD6-BA04-845BC57980CF}"/>
                  </a:ext>
                </a:extLst>
              </p:cNvPr>
              <p:cNvCxnSpPr/>
              <p:nvPr/>
            </p:nvCxnSpPr>
            <p:spPr>
              <a:xfrm>
                <a:off x="8071088" y="7278750"/>
                <a:ext cx="5509200" cy="0"/>
              </a:xfrm>
              <a:prstGeom prst="straightConnector1">
                <a:avLst/>
              </a:prstGeom>
              <a:noFill/>
              <a:ln w="9525" cap="flat" cmpd="sng">
                <a:solidFill>
                  <a:srgbClr val="9E9E9E"/>
                </a:solidFill>
                <a:prstDash val="solid"/>
                <a:round/>
                <a:headEnd type="none" w="sm" len="sm"/>
                <a:tailEnd type="none" w="sm" len="sm"/>
              </a:ln>
            </p:spPr>
          </p:cxnSp>
          <p:cxnSp>
            <p:nvCxnSpPr>
              <p:cNvPr id="25" name="Google Shape;2853;p81">
                <a:extLst>
                  <a:ext uri="{FF2B5EF4-FFF2-40B4-BE49-F238E27FC236}">
                    <a16:creationId xmlns:a16="http://schemas.microsoft.com/office/drawing/2014/main" id="{79C4F65C-3B1F-D85A-1C91-81CEE8DA6F2B}"/>
                  </a:ext>
                </a:extLst>
              </p:cNvPr>
              <p:cNvCxnSpPr/>
              <p:nvPr/>
            </p:nvCxnSpPr>
            <p:spPr>
              <a:xfrm>
                <a:off x="8071088" y="7094250"/>
                <a:ext cx="5509200" cy="0"/>
              </a:xfrm>
              <a:prstGeom prst="straightConnector1">
                <a:avLst/>
              </a:prstGeom>
              <a:noFill/>
              <a:ln w="9525" cap="flat" cmpd="sng">
                <a:solidFill>
                  <a:srgbClr val="9E9E9E"/>
                </a:solidFill>
                <a:prstDash val="solid"/>
                <a:round/>
                <a:headEnd type="none" w="sm" len="sm"/>
                <a:tailEnd type="none" w="sm" len="sm"/>
              </a:ln>
            </p:spPr>
          </p:cxnSp>
        </p:grpSp>
        <p:sp>
          <p:nvSpPr>
            <p:cNvPr id="5" name="Google Shape;2854;p81">
              <a:extLst>
                <a:ext uri="{FF2B5EF4-FFF2-40B4-BE49-F238E27FC236}">
                  <a16:creationId xmlns:a16="http://schemas.microsoft.com/office/drawing/2014/main" id="{DA952A41-17B1-8270-3317-16F4FC70A9C8}"/>
                </a:ext>
              </a:extLst>
            </p:cNvPr>
            <p:cNvSpPr/>
            <p:nvPr/>
          </p:nvSpPr>
          <p:spPr>
            <a:xfrm>
              <a:off x="3197475" y="6572374"/>
              <a:ext cx="204900" cy="903856"/>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6" name="Google Shape;2855;p81">
              <a:extLst>
                <a:ext uri="{FF2B5EF4-FFF2-40B4-BE49-F238E27FC236}">
                  <a16:creationId xmlns:a16="http://schemas.microsoft.com/office/drawing/2014/main" id="{C9F73B38-2299-FAA9-5FC0-61AA7103384B}"/>
                </a:ext>
              </a:extLst>
            </p:cNvPr>
            <p:cNvSpPr/>
            <p:nvPr/>
          </p:nvSpPr>
          <p:spPr>
            <a:xfrm>
              <a:off x="3607063" y="6872199"/>
              <a:ext cx="204900" cy="604031"/>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7" name="Google Shape;2856;p81">
              <a:extLst>
                <a:ext uri="{FF2B5EF4-FFF2-40B4-BE49-F238E27FC236}">
                  <a16:creationId xmlns:a16="http://schemas.microsoft.com/office/drawing/2014/main" id="{0B435855-AFAB-E18A-4803-27CAAB8C9926}"/>
                </a:ext>
              </a:extLst>
            </p:cNvPr>
            <p:cNvSpPr/>
            <p:nvPr/>
          </p:nvSpPr>
          <p:spPr>
            <a:xfrm>
              <a:off x="4016650" y="5923440"/>
              <a:ext cx="204900" cy="155279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2" name="Google Shape;2858;p81">
              <a:extLst>
                <a:ext uri="{FF2B5EF4-FFF2-40B4-BE49-F238E27FC236}">
                  <a16:creationId xmlns:a16="http://schemas.microsoft.com/office/drawing/2014/main" id="{EAEB950B-D8F7-5C6E-1044-4CB946C940E0}"/>
                </a:ext>
              </a:extLst>
            </p:cNvPr>
            <p:cNvSpPr/>
            <p:nvPr/>
          </p:nvSpPr>
          <p:spPr>
            <a:xfrm>
              <a:off x="4426225" y="6997783"/>
              <a:ext cx="204900" cy="478447"/>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3" name="Google Shape;2859;p81">
              <a:extLst>
                <a:ext uri="{FF2B5EF4-FFF2-40B4-BE49-F238E27FC236}">
                  <a16:creationId xmlns:a16="http://schemas.microsoft.com/office/drawing/2014/main" id="{A14DC310-B7A9-C42A-5B91-7600BB3BE608}"/>
                </a:ext>
              </a:extLst>
            </p:cNvPr>
            <p:cNvSpPr/>
            <p:nvPr/>
          </p:nvSpPr>
          <p:spPr>
            <a:xfrm>
              <a:off x="4835825" y="6718677"/>
              <a:ext cx="204900" cy="757554"/>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4" name="Google Shape;2860;p81">
              <a:extLst>
                <a:ext uri="{FF2B5EF4-FFF2-40B4-BE49-F238E27FC236}">
                  <a16:creationId xmlns:a16="http://schemas.microsoft.com/office/drawing/2014/main" id="{B3E88882-9331-09D4-8340-49D54B9962BC}"/>
                </a:ext>
              </a:extLst>
            </p:cNvPr>
            <p:cNvSpPr/>
            <p:nvPr/>
          </p:nvSpPr>
          <p:spPr>
            <a:xfrm>
              <a:off x="5245400" y="6335949"/>
              <a:ext cx="204900" cy="1140282"/>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5" name="Google Shape;2861;p81">
              <a:extLst>
                <a:ext uri="{FF2B5EF4-FFF2-40B4-BE49-F238E27FC236}">
                  <a16:creationId xmlns:a16="http://schemas.microsoft.com/office/drawing/2014/main" id="{BA4D1EC4-E024-5ED6-61C7-3EFC3D77DDFD}"/>
                </a:ext>
              </a:extLst>
            </p:cNvPr>
            <p:cNvSpPr/>
            <p:nvPr/>
          </p:nvSpPr>
          <p:spPr>
            <a:xfrm>
              <a:off x="5654975" y="7173208"/>
              <a:ext cx="204900" cy="303022"/>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6" name="Google Shape;2862;p81">
              <a:extLst>
                <a:ext uri="{FF2B5EF4-FFF2-40B4-BE49-F238E27FC236}">
                  <a16:creationId xmlns:a16="http://schemas.microsoft.com/office/drawing/2014/main" id="{86596A46-A057-0240-A0DB-C352668EEC9F}"/>
                </a:ext>
              </a:extLst>
            </p:cNvPr>
            <p:cNvSpPr/>
            <p:nvPr/>
          </p:nvSpPr>
          <p:spPr>
            <a:xfrm>
              <a:off x="6064575" y="6557853"/>
              <a:ext cx="204900" cy="918377"/>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dirty="0"/>
            </a:p>
          </p:txBody>
        </p:sp>
        <p:sp>
          <p:nvSpPr>
            <p:cNvPr id="17" name="Google Shape;2863;p81">
              <a:extLst>
                <a:ext uri="{FF2B5EF4-FFF2-40B4-BE49-F238E27FC236}">
                  <a16:creationId xmlns:a16="http://schemas.microsoft.com/office/drawing/2014/main" id="{491FF907-9A46-F849-E039-4E68D6CA0E26}"/>
                </a:ext>
              </a:extLst>
            </p:cNvPr>
            <p:cNvSpPr/>
            <p:nvPr/>
          </p:nvSpPr>
          <p:spPr>
            <a:xfrm>
              <a:off x="6474150" y="6781730"/>
              <a:ext cx="204900" cy="6945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8" name="Google Shape;2864;p81">
              <a:extLst>
                <a:ext uri="{FF2B5EF4-FFF2-40B4-BE49-F238E27FC236}">
                  <a16:creationId xmlns:a16="http://schemas.microsoft.com/office/drawing/2014/main" id="{D4837570-2A58-4CA5-E6E4-4EA1F6BCECAB}"/>
                </a:ext>
              </a:extLst>
            </p:cNvPr>
            <p:cNvSpPr/>
            <p:nvPr/>
          </p:nvSpPr>
          <p:spPr>
            <a:xfrm>
              <a:off x="6893250" y="6047211"/>
              <a:ext cx="204900" cy="1429019"/>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9" name="Google Shape;2865;p81">
              <a:extLst>
                <a:ext uri="{FF2B5EF4-FFF2-40B4-BE49-F238E27FC236}">
                  <a16:creationId xmlns:a16="http://schemas.microsoft.com/office/drawing/2014/main" id="{3767E2DC-4089-9A33-2E92-79115579AAFF}"/>
                </a:ext>
              </a:extLst>
            </p:cNvPr>
            <p:cNvSpPr/>
            <p:nvPr/>
          </p:nvSpPr>
          <p:spPr>
            <a:xfrm>
              <a:off x="7302824" y="6911773"/>
              <a:ext cx="204900" cy="564458"/>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20" name="Google Shape;2866;p81">
              <a:extLst>
                <a:ext uri="{FF2B5EF4-FFF2-40B4-BE49-F238E27FC236}">
                  <a16:creationId xmlns:a16="http://schemas.microsoft.com/office/drawing/2014/main" id="{7605B4FE-B70C-BDB9-194E-27F1E245C139}"/>
                </a:ext>
              </a:extLst>
            </p:cNvPr>
            <p:cNvSpPr/>
            <p:nvPr/>
          </p:nvSpPr>
          <p:spPr>
            <a:xfrm>
              <a:off x="7712425" y="6309596"/>
              <a:ext cx="204900" cy="1166634"/>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21" name="Google Shape;2867;p81">
              <a:extLst>
                <a:ext uri="{FF2B5EF4-FFF2-40B4-BE49-F238E27FC236}">
                  <a16:creationId xmlns:a16="http://schemas.microsoft.com/office/drawing/2014/main" id="{CAACACED-BE1A-BEE9-DBF3-EF1321545513}"/>
                </a:ext>
              </a:extLst>
            </p:cNvPr>
            <p:cNvSpPr/>
            <p:nvPr/>
          </p:nvSpPr>
          <p:spPr>
            <a:xfrm>
              <a:off x="8116136" y="6945194"/>
              <a:ext cx="204900" cy="531036"/>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grpSp>
    </p:spTree>
    <p:extLst>
      <p:ext uri="{BB962C8B-B14F-4D97-AF65-F5344CB8AC3E}">
        <p14:creationId xmlns:p14="http://schemas.microsoft.com/office/powerpoint/2010/main" val="273092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16"/>
          <p:cNvPicPr preferRelativeResize="0"/>
          <p:nvPr/>
        </p:nvPicPr>
        <p:blipFill rotWithShape="1">
          <a:blip r:embed="rId3">
            <a:alphaModFix/>
          </a:blip>
          <a:srcRect/>
          <a:stretch/>
        </p:blipFill>
        <p:spPr>
          <a:xfrm>
            <a:off x="11369434" y="4828033"/>
            <a:ext cx="632967" cy="683616"/>
          </a:xfrm>
          <a:prstGeom prst="rect">
            <a:avLst/>
          </a:prstGeom>
          <a:noFill/>
          <a:ln>
            <a:noFill/>
          </a:ln>
        </p:spPr>
      </p:pic>
      <p:sp>
        <p:nvSpPr>
          <p:cNvPr id="514" name="Google Shape;514;p16"/>
          <p:cNvSpPr txBox="1"/>
          <p:nvPr/>
        </p:nvSpPr>
        <p:spPr>
          <a:xfrm>
            <a:off x="1038117" y="962233"/>
            <a:ext cx="10115600" cy="563600"/>
          </a:xfrm>
          <a:prstGeom prst="rect">
            <a:avLst/>
          </a:prstGeom>
          <a:noFill/>
          <a:ln>
            <a:noFill/>
          </a:ln>
        </p:spPr>
        <p:txBody>
          <a:bodyPr spcFirstLastPara="1" wrap="square" lIns="100733" tIns="100733" rIns="100733" bIns="100733" anchor="t" anchorCtr="0">
            <a:noAutofit/>
          </a:bodyPr>
          <a:lstStyle/>
          <a:p>
            <a:pPr algn="ctr">
              <a:lnSpc>
                <a:spcPct val="115000"/>
              </a:lnSpc>
              <a:spcAft>
                <a:spcPts val="1133"/>
              </a:spcAft>
              <a:buSzPts val="1800"/>
            </a:pPr>
            <a:r>
              <a:rPr lang="en-US" sz="2400" dirty="0">
                <a:latin typeface="Lato Black"/>
                <a:ea typeface="Lato Black"/>
                <a:cs typeface="Lato Black"/>
                <a:sym typeface="Lato Black"/>
              </a:rPr>
              <a:t>Tips for diagnosing what’s causing your turnover</a:t>
            </a:r>
            <a:endParaRPr sz="2400" dirty="0">
              <a:latin typeface="Lato Black"/>
              <a:ea typeface="Lato Black"/>
              <a:cs typeface="Lato Black"/>
              <a:sym typeface="Lato Black"/>
            </a:endParaRPr>
          </a:p>
        </p:txBody>
      </p:sp>
      <p:pic>
        <p:nvPicPr>
          <p:cNvPr id="519" name="Google Shape;519;p16"/>
          <p:cNvPicPr preferRelativeResize="0"/>
          <p:nvPr/>
        </p:nvPicPr>
        <p:blipFill rotWithShape="1">
          <a:blip r:embed="rId4">
            <a:alphaModFix/>
          </a:blip>
          <a:srcRect r="44373"/>
          <a:stretch/>
        </p:blipFill>
        <p:spPr>
          <a:xfrm>
            <a:off x="10990045" y="5299631"/>
            <a:ext cx="1201956" cy="1294187"/>
          </a:xfrm>
          <a:prstGeom prst="rect">
            <a:avLst/>
          </a:prstGeom>
          <a:noFill/>
          <a:ln>
            <a:noFill/>
          </a:ln>
        </p:spPr>
      </p:pic>
      <p:sp>
        <p:nvSpPr>
          <p:cNvPr id="520" name="Google Shape;520;p16"/>
          <p:cNvSpPr txBox="1">
            <a:spLocks noGrp="1"/>
          </p:cNvSpPr>
          <p:nvPr>
            <p:ph type="sldNum" idx="4294967295"/>
          </p:nvPr>
        </p:nvSpPr>
        <p:spPr>
          <a:xfrm>
            <a:off x="16944916" y="9326435"/>
            <a:ext cx="1097400" cy="787500"/>
          </a:xfrm>
          <a:prstGeom prst="rect">
            <a:avLst/>
          </a:prstGeom>
          <a:noFill/>
          <a:ln>
            <a:noFill/>
          </a:ln>
        </p:spPr>
        <p:txBody>
          <a:bodyPr spcFirstLastPara="1" wrap="square" lIns="151133" tIns="151133" rIns="151133" bIns="151133" anchor="ctr" anchorCtr="0">
            <a:noAutofit/>
          </a:bodyPr>
          <a:lstStyle/>
          <a:p>
            <a:pPr>
              <a:buSzPts val="1700"/>
            </a:pPr>
            <a:fld id="{00000000-1234-1234-1234-123412341234}" type="slidenum">
              <a:rPr lang="en-US" sz="1700"/>
              <a:pPr>
                <a:buSzPts val="1700"/>
              </a:pPr>
              <a:t>16</a:t>
            </a:fld>
            <a:endParaRPr sz="1700"/>
          </a:p>
        </p:txBody>
      </p:sp>
      <p:sp>
        <p:nvSpPr>
          <p:cNvPr id="2" name="Google Shape;2816;p81">
            <a:extLst>
              <a:ext uri="{FF2B5EF4-FFF2-40B4-BE49-F238E27FC236}">
                <a16:creationId xmlns:a16="http://schemas.microsoft.com/office/drawing/2014/main" id="{5D8D9231-1467-B914-0F54-7AB4FFDE59A9}"/>
              </a:ext>
            </a:extLst>
          </p:cNvPr>
          <p:cNvSpPr txBox="1"/>
          <p:nvPr/>
        </p:nvSpPr>
        <p:spPr>
          <a:xfrm>
            <a:off x="1217892" y="3021371"/>
            <a:ext cx="4360200" cy="513200"/>
          </a:xfrm>
          <a:prstGeom prst="rect">
            <a:avLst/>
          </a:prstGeom>
          <a:noFill/>
          <a:ln>
            <a:noFill/>
          </a:ln>
        </p:spPr>
        <p:txBody>
          <a:bodyPr spcFirstLastPara="1" wrap="square" lIns="60950" tIns="30467" rIns="60950" bIns="30467" anchor="t" anchorCtr="0">
            <a:noAutofit/>
          </a:bodyPr>
          <a:lstStyle/>
          <a:p>
            <a:pPr algn="ctr">
              <a:lnSpc>
                <a:spcPct val="125000"/>
              </a:lnSpc>
              <a:buSzPts val="2000"/>
            </a:pPr>
            <a:r>
              <a:rPr lang="en-US" sz="1333" dirty="0">
                <a:solidFill>
                  <a:srgbClr val="6A6B6D"/>
                </a:solidFill>
                <a:latin typeface="Lato"/>
                <a:ea typeface="Lato"/>
                <a:cs typeface="Lato"/>
                <a:sym typeface="Lato"/>
              </a:rPr>
              <a:t>If your turnover looks like this (below), it’s likely caused more by job factors — not having career pathways, etc.</a:t>
            </a:r>
            <a:endParaRPr sz="933" dirty="0"/>
          </a:p>
        </p:txBody>
      </p:sp>
      <p:sp>
        <p:nvSpPr>
          <p:cNvPr id="3" name="Google Shape;2819;p81">
            <a:extLst>
              <a:ext uri="{FF2B5EF4-FFF2-40B4-BE49-F238E27FC236}">
                <a16:creationId xmlns:a16="http://schemas.microsoft.com/office/drawing/2014/main" id="{CF753B44-1239-17BF-3141-2050F7483A56}"/>
              </a:ext>
            </a:extLst>
          </p:cNvPr>
          <p:cNvSpPr txBox="1"/>
          <p:nvPr/>
        </p:nvSpPr>
        <p:spPr>
          <a:xfrm>
            <a:off x="6613745" y="3037377"/>
            <a:ext cx="4360200" cy="481200"/>
          </a:xfrm>
          <a:prstGeom prst="rect">
            <a:avLst/>
          </a:prstGeom>
          <a:noFill/>
          <a:ln>
            <a:noFill/>
          </a:ln>
        </p:spPr>
        <p:txBody>
          <a:bodyPr spcFirstLastPara="1" wrap="square" lIns="60950" tIns="30467" rIns="60950" bIns="30467" anchor="t" anchorCtr="0">
            <a:noAutofit/>
          </a:bodyPr>
          <a:lstStyle/>
          <a:p>
            <a:pPr algn="ctr">
              <a:lnSpc>
                <a:spcPct val="125000"/>
              </a:lnSpc>
              <a:buSzPts val="2000"/>
            </a:pPr>
            <a:r>
              <a:rPr lang="en-US" sz="1333">
                <a:solidFill>
                  <a:srgbClr val="6A6B6D"/>
                </a:solidFill>
                <a:latin typeface="Lato"/>
                <a:ea typeface="Lato"/>
                <a:cs typeface="Lato"/>
                <a:sym typeface="Lato"/>
              </a:rPr>
              <a:t>If your turnover looks like this (below), it’s likely caused more by hiring factors — hiring the wrong person. </a:t>
            </a:r>
            <a:endParaRPr sz="933"/>
          </a:p>
        </p:txBody>
      </p:sp>
      <p:grpSp>
        <p:nvGrpSpPr>
          <p:cNvPr id="4" name="Google Shape;2823;p81">
            <a:extLst>
              <a:ext uri="{FF2B5EF4-FFF2-40B4-BE49-F238E27FC236}">
                <a16:creationId xmlns:a16="http://schemas.microsoft.com/office/drawing/2014/main" id="{DFE9FFD1-A852-109E-3780-859F120B7F83}"/>
              </a:ext>
            </a:extLst>
          </p:cNvPr>
          <p:cNvGrpSpPr/>
          <p:nvPr/>
        </p:nvGrpSpPr>
        <p:grpSpPr>
          <a:xfrm>
            <a:off x="1168042" y="3947411"/>
            <a:ext cx="4459916" cy="2249502"/>
            <a:chOff x="1979251" y="4973275"/>
            <a:chExt cx="6689874" cy="3374253"/>
          </a:xfrm>
        </p:grpSpPr>
        <p:grpSp>
          <p:nvGrpSpPr>
            <p:cNvPr id="5" name="Google Shape;2824;p81">
              <a:extLst>
                <a:ext uri="{FF2B5EF4-FFF2-40B4-BE49-F238E27FC236}">
                  <a16:creationId xmlns:a16="http://schemas.microsoft.com/office/drawing/2014/main" id="{4E869D6E-5C2F-0540-CCB1-D731A642AC71}"/>
                </a:ext>
              </a:extLst>
            </p:cNvPr>
            <p:cNvGrpSpPr/>
            <p:nvPr/>
          </p:nvGrpSpPr>
          <p:grpSpPr>
            <a:xfrm>
              <a:off x="1979251" y="4973275"/>
              <a:ext cx="6689874" cy="3374253"/>
              <a:chOff x="6964288" y="5705600"/>
              <a:chExt cx="6689874" cy="3374253"/>
            </a:xfrm>
          </p:grpSpPr>
          <p:sp>
            <p:nvSpPr>
              <p:cNvPr id="26" name="Google Shape;2825;p81">
                <a:extLst>
                  <a:ext uri="{FF2B5EF4-FFF2-40B4-BE49-F238E27FC236}">
                    <a16:creationId xmlns:a16="http://schemas.microsoft.com/office/drawing/2014/main" id="{1F946CEC-DFB0-094F-E42B-F1579FD52506}"/>
                  </a:ext>
                </a:extLst>
              </p:cNvPr>
              <p:cNvSpPr txBox="1"/>
              <p:nvPr/>
            </p:nvSpPr>
            <p:spPr>
              <a:xfrm rot="-5400000">
                <a:off x="5848138" y="6957100"/>
                <a:ext cx="2601600" cy="369300"/>
              </a:xfrm>
              <a:prstGeom prst="rect">
                <a:avLst/>
              </a:prstGeom>
              <a:noFill/>
              <a:ln>
                <a:noFill/>
              </a:ln>
            </p:spPr>
            <p:txBody>
              <a:bodyPr spcFirstLastPara="1" wrap="square" lIns="60950" tIns="30467" rIns="60950" bIns="30467" anchor="t" anchorCtr="0">
                <a:noAutofit/>
              </a:bodyPr>
              <a:lstStyle/>
              <a:p>
                <a:pPr algn="ctr">
                  <a:buSzPts val="1900"/>
                </a:pPr>
                <a:r>
                  <a:rPr lang="en-US" sz="1267" b="1">
                    <a:solidFill>
                      <a:srgbClr val="3B4A56"/>
                    </a:solidFill>
                    <a:latin typeface="Lato"/>
                    <a:ea typeface="Lato"/>
                    <a:cs typeface="Lato"/>
                    <a:sym typeface="Lato"/>
                  </a:rPr>
                  <a:t># of Employees </a:t>
                </a:r>
                <a:endParaRPr sz="1267" b="1">
                  <a:solidFill>
                    <a:srgbClr val="3B4A56"/>
                  </a:solidFill>
                  <a:latin typeface="Lato"/>
                  <a:ea typeface="Lato"/>
                  <a:cs typeface="Lato"/>
                  <a:sym typeface="Lato"/>
                </a:endParaRPr>
              </a:p>
            </p:txBody>
          </p:sp>
          <p:sp>
            <p:nvSpPr>
              <p:cNvPr id="27" name="Google Shape;2826;p81">
                <a:extLst>
                  <a:ext uri="{FF2B5EF4-FFF2-40B4-BE49-F238E27FC236}">
                    <a16:creationId xmlns:a16="http://schemas.microsoft.com/office/drawing/2014/main" id="{BE4F8943-7256-37CB-C6A6-F2C5B1016934}"/>
                  </a:ext>
                </a:extLst>
              </p:cNvPr>
              <p:cNvSpPr txBox="1"/>
              <p:nvPr/>
            </p:nvSpPr>
            <p:spPr>
              <a:xfrm>
                <a:off x="8706241" y="8710553"/>
                <a:ext cx="4189746" cy="369300"/>
              </a:xfrm>
              <a:prstGeom prst="rect">
                <a:avLst/>
              </a:prstGeom>
              <a:noFill/>
              <a:ln>
                <a:noFill/>
              </a:ln>
            </p:spPr>
            <p:txBody>
              <a:bodyPr spcFirstLastPara="1" wrap="square" lIns="60950" tIns="30467" rIns="60950" bIns="30467" anchor="t" anchorCtr="0">
                <a:noAutofit/>
              </a:bodyPr>
              <a:lstStyle/>
              <a:p>
                <a:pPr algn="ctr">
                  <a:buSzPts val="1900"/>
                </a:pPr>
                <a:r>
                  <a:rPr lang="en-US" sz="1267" b="1" dirty="0">
                    <a:solidFill>
                      <a:srgbClr val="3B4A56"/>
                    </a:solidFill>
                    <a:latin typeface="Lato"/>
                    <a:ea typeface="Lato"/>
                    <a:cs typeface="Lato"/>
                    <a:sym typeface="Lato"/>
                  </a:rPr>
                  <a:t>Month of Turnover (Post-Hire)</a:t>
                </a:r>
                <a:endParaRPr sz="1267" b="1" dirty="0">
                  <a:solidFill>
                    <a:srgbClr val="3B4A56"/>
                  </a:solidFill>
                  <a:latin typeface="Lato"/>
                  <a:ea typeface="Lato"/>
                  <a:cs typeface="Lato"/>
                  <a:sym typeface="Lato"/>
                </a:endParaRPr>
              </a:p>
            </p:txBody>
          </p:sp>
          <p:cxnSp>
            <p:nvCxnSpPr>
              <p:cNvPr id="28" name="Google Shape;2827;p81">
                <a:extLst>
                  <a:ext uri="{FF2B5EF4-FFF2-40B4-BE49-F238E27FC236}">
                    <a16:creationId xmlns:a16="http://schemas.microsoft.com/office/drawing/2014/main" id="{4A7760F0-10E8-2180-3EDC-17B648E1A9B3}"/>
                  </a:ext>
                </a:extLst>
              </p:cNvPr>
              <p:cNvCxnSpPr/>
              <p:nvPr/>
            </p:nvCxnSpPr>
            <p:spPr>
              <a:xfrm>
                <a:off x="8071088" y="8201250"/>
                <a:ext cx="5546400" cy="0"/>
              </a:xfrm>
              <a:prstGeom prst="straightConnector1">
                <a:avLst/>
              </a:prstGeom>
              <a:noFill/>
              <a:ln w="9525" cap="flat" cmpd="sng">
                <a:solidFill>
                  <a:srgbClr val="9E9E9E"/>
                </a:solidFill>
                <a:prstDash val="solid"/>
                <a:round/>
                <a:headEnd type="none" w="sm" len="sm"/>
                <a:tailEnd type="none" w="sm" len="sm"/>
              </a:ln>
            </p:spPr>
          </p:cxnSp>
          <p:cxnSp>
            <p:nvCxnSpPr>
              <p:cNvPr id="29" name="Google Shape;2828;p81">
                <a:extLst>
                  <a:ext uri="{FF2B5EF4-FFF2-40B4-BE49-F238E27FC236}">
                    <a16:creationId xmlns:a16="http://schemas.microsoft.com/office/drawing/2014/main" id="{C92B6F38-B16C-EFB5-9C87-3FDA862C868F}"/>
                  </a:ext>
                </a:extLst>
              </p:cNvPr>
              <p:cNvCxnSpPr/>
              <p:nvPr/>
            </p:nvCxnSpPr>
            <p:spPr>
              <a:xfrm>
                <a:off x="8071088" y="8016750"/>
                <a:ext cx="5546400" cy="0"/>
              </a:xfrm>
              <a:prstGeom prst="straightConnector1">
                <a:avLst/>
              </a:prstGeom>
              <a:noFill/>
              <a:ln w="9525" cap="flat" cmpd="sng">
                <a:solidFill>
                  <a:srgbClr val="9E9E9E"/>
                </a:solidFill>
                <a:prstDash val="solid"/>
                <a:round/>
                <a:headEnd type="none" w="sm" len="sm"/>
                <a:tailEnd type="none" w="sm" len="sm"/>
              </a:ln>
            </p:spPr>
          </p:cxnSp>
          <p:cxnSp>
            <p:nvCxnSpPr>
              <p:cNvPr id="30" name="Google Shape;2829;p81">
                <a:extLst>
                  <a:ext uri="{FF2B5EF4-FFF2-40B4-BE49-F238E27FC236}">
                    <a16:creationId xmlns:a16="http://schemas.microsoft.com/office/drawing/2014/main" id="{4EDBEC12-ECDA-81DB-E1D7-41D95EAF7DBA}"/>
                  </a:ext>
                </a:extLst>
              </p:cNvPr>
              <p:cNvCxnSpPr/>
              <p:nvPr/>
            </p:nvCxnSpPr>
            <p:spPr>
              <a:xfrm>
                <a:off x="8071088" y="7832250"/>
                <a:ext cx="5546400" cy="0"/>
              </a:xfrm>
              <a:prstGeom prst="straightConnector1">
                <a:avLst/>
              </a:prstGeom>
              <a:noFill/>
              <a:ln w="9525" cap="flat" cmpd="sng">
                <a:solidFill>
                  <a:srgbClr val="9E9E9E"/>
                </a:solidFill>
                <a:prstDash val="solid"/>
                <a:round/>
                <a:headEnd type="none" w="sm" len="sm"/>
                <a:tailEnd type="none" w="sm" len="sm"/>
              </a:ln>
            </p:spPr>
          </p:cxnSp>
          <p:cxnSp>
            <p:nvCxnSpPr>
              <p:cNvPr id="31" name="Google Shape;2830;p81">
                <a:extLst>
                  <a:ext uri="{FF2B5EF4-FFF2-40B4-BE49-F238E27FC236}">
                    <a16:creationId xmlns:a16="http://schemas.microsoft.com/office/drawing/2014/main" id="{91950183-F844-F45F-AD12-EDB5C4904691}"/>
                  </a:ext>
                </a:extLst>
              </p:cNvPr>
              <p:cNvCxnSpPr/>
              <p:nvPr/>
            </p:nvCxnSpPr>
            <p:spPr>
              <a:xfrm>
                <a:off x="8071088" y="7647750"/>
                <a:ext cx="5546400" cy="0"/>
              </a:xfrm>
              <a:prstGeom prst="straightConnector1">
                <a:avLst/>
              </a:prstGeom>
              <a:noFill/>
              <a:ln w="9525" cap="flat" cmpd="sng">
                <a:solidFill>
                  <a:srgbClr val="9E9E9E"/>
                </a:solidFill>
                <a:prstDash val="solid"/>
                <a:round/>
                <a:headEnd type="none" w="sm" len="sm"/>
                <a:tailEnd type="none" w="sm" len="sm"/>
              </a:ln>
            </p:spPr>
          </p:cxnSp>
          <p:cxnSp>
            <p:nvCxnSpPr>
              <p:cNvPr id="32" name="Google Shape;2831;p81">
                <a:extLst>
                  <a:ext uri="{FF2B5EF4-FFF2-40B4-BE49-F238E27FC236}">
                    <a16:creationId xmlns:a16="http://schemas.microsoft.com/office/drawing/2014/main" id="{38129A46-3895-799B-4ACF-046EB307F0B9}"/>
                  </a:ext>
                </a:extLst>
              </p:cNvPr>
              <p:cNvCxnSpPr/>
              <p:nvPr/>
            </p:nvCxnSpPr>
            <p:spPr>
              <a:xfrm>
                <a:off x="8071088" y="7463250"/>
                <a:ext cx="5546400" cy="0"/>
              </a:xfrm>
              <a:prstGeom prst="straightConnector1">
                <a:avLst/>
              </a:prstGeom>
              <a:noFill/>
              <a:ln w="9525" cap="flat" cmpd="sng">
                <a:solidFill>
                  <a:srgbClr val="9E9E9E"/>
                </a:solidFill>
                <a:prstDash val="solid"/>
                <a:round/>
                <a:headEnd type="none" w="sm" len="sm"/>
                <a:tailEnd type="none" w="sm" len="sm"/>
              </a:ln>
            </p:spPr>
          </p:cxnSp>
          <p:cxnSp>
            <p:nvCxnSpPr>
              <p:cNvPr id="33" name="Google Shape;2832;p81">
                <a:extLst>
                  <a:ext uri="{FF2B5EF4-FFF2-40B4-BE49-F238E27FC236}">
                    <a16:creationId xmlns:a16="http://schemas.microsoft.com/office/drawing/2014/main" id="{02B43563-9580-6776-7E44-A4CF49AFAAFA}"/>
                  </a:ext>
                </a:extLst>
              </p:cNvPr>
              <p:cNvCxnSpPr/>
              <p:nvPr/>
            </p:nvCxnSpPr>
            <p:spPr>
              <a:xfrm>
                <a:off x="8071088" y="7278750"/>
                <a:ext cx="5546400" cy="0"/>
              </a:xfrm>
              <a:prstGeom prst="straightConnector1">
                <a:avLst/>
              </a:prstGeom>
              <a:noFill/>
              <a:ln w="9525" cap="flat" cmpd="sng">
                <a:solidFill>
                  <a:srgbClr val="9E9E9E"/>
                </a:solidFill>
                <a:prstDash val="solid"/>
                <a:round/>
                <a:headEnd type="none" w="sm" len="sm"/>
                <a:tailEnd type="none" w="sm" len="sm"/>
              </a:ln>
            </p:spPr>
          </p:cxnSp>
          <p:cxnSp>
            <p:nvCxnSpPr>
              <p:cNvPr id="34" name="Google Shape;2833;p81">
                <a:extLst>
                  <a:ext uri="{FF2B5EF4-FFF2-40B4-BE49-F238E27FC236}">
                    <a16:creationId xmlns:a16="http://schemas.microsoft.com/office/drawing/2014/main" id="{493368E8-BAB1-9680-B3A2-43B2D98DC526}"/>
                  </a:ext>
                </a:extLst>
              </p:cNvPr>
              <p:cNvCxnSpPr/>
              <p:nvPr/>
            </p:nvCxnSpPr>
            <p:spPr>
              <a:xfrm>
                <a:off x="8071088" y="7094250"/>
                <a:ext cx="5564700" cy="0"/>
              </a:xfrm>
              <a:prstGeom prst="straightConnector1">
                <a:avLst/>
              </a:prstGeom>
              <a:noFill/>
              <a:ln w="9525" cap="flat" cmpd="sng">
                <a:solidFill>
                  <a:srgbClr val="9E9E9E"/>
                </a:solidFill>
                <a:prstDash val="solid"/>
                <a:round/>
                <a:headEnd type="none" w="sm" len="sm"/>
                <a:tailEnd type="none" w="sm" len="sm"/>
              </a:ln>
            </p:spPr>
          </p:cxnSp>
          <p:sp>
            <p:nvSpPr>
              <p:cNvPr id="35" name="Google Shape;2834;p81">
                <a:extLst>
                  <a:ext uri="{FF2B5EF4-FFF2-40B4-BE49-F238E27FC236}">
                    <a16:creationId xmlns:a16="http://schemas.microsoft.com/office/drawing/2014/main" id="{FCF771CF-D53F-E8AD-AF00-97CF3161CF46}"/>
                  </a:ext>
                </a:extLst>
              </p:cNvPr>
              <p:cNvSpPr txBox="1"/>
              <p:nvPr/>
            </p:nvSpPr>
            <p:spPr>
              <a:xfrm>
                <a:off x="7299256" y="6144619"/>
                <a:ext cx="612900" cy="2234700"/>
              </a:xfrm>
              <a:prstGeom prst="rect">
                <a:avLst/>
              </a:prstGeom>
              <a:noFill/>
              <a:ln>
                <a:noFill/>
              </a:ln>
            </p:spPr>
            <p:txBody>
              <a:bodyPr spcFirstLastPara="1" wrap="square" lIns="60950" tIns="60950" rIns="60950" bIns="60950" anchor="t" anchorCtr="0">
                <a:noAutofit/>
              </a:bodyPr>
              <a:lstStyle/>
              <a:p>
                <a:pPr algn="r">
                  <a:lnSpc>
                    <a:spcPct val="95000"/>
                  </a:lnSpc>
                  <a:buSzPts val="1300"/>
                </a:pPr>
                <a:r>
                  <a:rPr lang="en-US" sz="867">
                    <a:solidFill>
                      <a:srgbClr val="6B6F72"/>
                    </a:solidFill>
                    <a:latin typeface="Lato"/>
                    <a:ea typeface="Lato"/>
                    <a:cs typeface="Lato"/>
                    <a:sym typeface="Lato"/>
                  </a:rPr>
                  <a:t>100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90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80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70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60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50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40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30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20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10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0</a:t>
                </a:r>
                <a:endParaRPr sz="867">
                  <a:solidFill>
                    <a:srgbClr val="6B6F72"/>
                  </a:solidFill>
                  <a:latin typeface="Lato"/>
                  <a:ea typeface="Lato"/>
                  <a:cs typeface="Lato"/>
                  <a:sym typeface="Lato"/>
                </a:endParaRPr>
              </a:p>
            </p:txBody>
          </p:sp>
          <p:sp>
            <p:nvSpPr>
              <p:cNvPr id="36" name="Google Shape;2835;p81">
                <a:extLst>
                  <a:ext uri="{FF2B5EF4-FFF2-40B4-BE49-F238E27FC236}">
                    <a16:creationId xmlns:a16="http://schemas.microsoft.com/office/drawing/2014/main" id="{E1011A20-9A75-E395-AC94-AC7E803AD0A8}"/>
                  </a:ext>
                </a:extLst>
              </p:cNvPr>
              <p:cNvSpPr txBox="1"/>
              <p:nvPr/>
            </p:nvSpPr>
            <p:spPr>
              <a:xfrm>
                <a:off x="8084669"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a:t>
                </a:r>
                <a:endParaRPr sz="933"/>
              </a:p>
            </p:txBody>
          </p:sp>
          <p:sp>
            <p:nvSpPr>
              <p:cNvPr id="37" name="Google Shape;2836;p81">
                <a:extLst>
                  <a:ext uri="{FF2B5EF4-FFF2-40B4-BE49-F238E27FC236}">
                    <a16:creationId xmlns:a16="http://schemas.microsoft.com/office/drawing/2014/main" id="{D1F3C014-372B-67D4-8940-4D6404361DAE}"/>
                  </a:ext>
                </a:extLst>
              </p:cNvPr>
              <p:cNvSpPr txBox="1"/>
              <p:nvPr/>
            </p:nvSpPr>
            <p:spPr>
              <a:xfrm>
                <a:off x="8484719"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3</a:t>
                </a:r>
                <a:endParaRPr sz="933"/>
              </a:p>
            </p:txBody>
          </p:sp>
          <p:sp>
            <p:nvSpPr>
              <p:cNvPr id="38" name="Google Shape;2837;p81">
                <a:extLst>
                  <a:ext uri="{FF2B5EF4-FFF2-40B4-BE49-F238E27FC236}">
                    <a16:creationId xmlns:a16="http://schemas.microsoft.com/office/drawing/2014/main" id="{ABCF6DD9-60F4-3DF3-6931-C2C7B7F45424}"/>
                  </a:ext>
                </a:extLst>
              </p:cNvPr>
              <p:cNvSpPr txBox="1"/>
              <p:nvPr/>
            </p:nvSpPr>
            <p:spPr>
              <a:xfrm>
                <a:off x="887524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6</a:t>
                </a:r>
                <a:endParaRPr sz="933"/>
              </a:p>
            </p:txBody>
          </p:sp>
          <p:sp>
            <p:nvSpPr>
              <p:cNvPr id="39" name="Google Shape;2838;p81">
                <a:extLst>
                  <a:ext uri="{FF2B5EF4-FFF2-40B4-BE49-F238E27FC236}">
                    <a16:creationId xmlns:a16="http://schemas.microsoft.com/office/drawing/2014/main" id="{B2CF2B19-E3BD-A0D7-A53F-4F8D6FC98AA8}"/>
                  </a:ext>
                </a:extLst>
              </p:cNvPr>
              <p:cNvSpPr txBox="1"/>
              <p:nvPr/>
            </p:nvSpPr>
            <p:spPr>
              <a:xfrm>
                <a:off x="929910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9</a:t>
                </a:r>
                <a:endParaRPr sz="933"/>
              </a:p>
            </p:txBody>
          </p:sp>
          <p:sp>
            <p:nvSpPr>
              <p:cNvPr id="40" name="Google Shape;2839;p81">
                <a:extLst>
                  <a:ext uri="{FF2B5EF4-FFF2-40B4-BE49-F238E27FC236}">
                    <a16:creationId xmlns:a16="http://schemas.microsoft.com/office/drawing/2014/main" id="{0789C1C9-6537-FC93-F6FA-66E95531FE19}"/>
                  </a:ext>
                </a:extLst>
              </p:cNvPr>
              <p:cNvSpPr txBox="1"/>
              <p:nvPr/>
            </p:nvSpPr>
            <p:spPr>
              <a:xfrm>
                <a:off x="9689631"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12</a:t>
                </a:r>
                <a:endParaRPr sz="933"/>
              </a:p>
            </p:txBody>
          </p:sp>
          <p:sp>
            <p:nvSpPr>
              <p:cNvPr id="41" name="Google Shape;2840;p81">
                <a:extLst>
                  <a:ext uri="{FF2B5EF4-FFF2-40B4-BE49-F238E27FC236}">
                    <a16:creationId xmlns:a16="http://schemas.microsoft.com/office/drawing/2014/main" id="{D01B6204-3C4F-5CBD-9C34-B66B279C88FC}"/>
                  </a:ext>
                </a:extLst>
              </p:cNvPr>
              <p:cNvSpPr txBox="1"/>
              <p:nvPr/>
            </p:nvSpPr>
            <p:spPr>
              <a:xfrm>
                <a:off x="1013254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15</a:t>
                </a:r>
                <a:endParaRPr sz="933"/>
              </a:p>
            </p:txBody>
          </p:sp>
          <p:sp>
            <p:nvSpPr>
              <p:cNvPr id="42" name="Google Shape;2841;p81">
                <a:extLst>
                  <a:ext uri="{FF2B5EF4-FFF2-40B4-BE49-F238E27FC236}">
                    <a16:creationId xmlns:a16="http://schemas.microsoft.com/office/drawing/2014/main" id="{4EBBE0EA-3FEF-E86C-D56D-9763CB296191}"/>
                  </a:ext>
                </a:extLst>
              </p:cNvPr>
              <p:cNvSpPr txBox="1"/>
              <p:nvPr/>
            </p:nvSpPr>
            <p:spPr>
              <a:xfrm>
                <a:off x="1051830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18</a:t>
                </a:r>
                <a:endParaRPr sz="933"/>
              </a:p>
            </p:txBody>
          </p:sp>
          <p:sp>
            <p:nvSpPr>
              <p:cNvPr id="43" name="Google Shape;2842;p81">
                <a:extLst>
                  <a:ext uri="{FF2B5EF4-FFF2-40B4-BE49-F238E27FC236}">
                    <a16:creationId xmlns:a16="http://schemas.microsoft.com/office/drawing/2014/main" id="{189C3687-F86C-CAF4-D226-E85949C514DE}"/>
                  </a:ext>
                </a:extLst>
              </p:cNvPr>
              <p:cNvSpPr txBox="1"/>
              <p:nvPr/>
            </p:nvSpPr>
            <p:spPr>
              <a:xfrm>
                <a:off x="1095169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21</a:t>
                </a:r>
                <a:endParaRPr sz="933"/>
              </a:p>
            </p:txBody>
          </p:sp>
          <p:sp>
            <p:nvSpPr>
              <p:cNvPr id="44" name="Google Shape;2843;p81">
                <a:extLst>
                  <a:ext uri="{FF2B5EF4-FFF2-40B4-BE49-F238E27FC236}">
                    <a16:creationId xmlns:a16="http://schemas.microsoft.com/office/drawing/2014/main" id="{20844076-D7E1-8808-9B4D-E83A277F8136}"/>
                  </a:ext>
                </a:extLst>
              </p:cNvPr>
              <p:cNvSpPr txBox="1"/>
              <p:nvPr/>
            </p:nvSpPr>
            <p:spPr>
              <a:xfrm>
                <a:off x="1133745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24</a:t>
                </a:r>
                <a:endParaRPr sz="933"/>
              </a:p>
            </p:txBody>
          </p:sp>
          <p:sp>
            <p:nvSpPr>
              <p:cNvPr id="45" name="Google Shape;2844;p81">
                <a:extLst>
                  <a:ext uri="{FF2B5EF4-FFF2-40B4-BE49-F238E27FC236}">
                    <a16:creationId xmlns:a16="http://schemas.microsoft.com/office/drawing/2014/main" id="{1A371259-4801-21F0-1A33-AB44DFCC0B05}"/>
                  </a:ext>
                </a:extLst>
              </p:cNvPr>
              <p:cNvSpPr txBox="1"/>
              <p:nvPr/>
            </p:nvSpPr>
            <p:spPr>
              <a:xfrm>
                <a:off x="11742269"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27</a:t>
                </a:r>
                <a:endParaRPr sz="933"/>
              </a:p>
            </p:txBody>
          </p:sp>
          <p:sp>
            <p:nvSpPr>
              <p:cNvPr id="46" name="Google Shape;2845;p81">
                <a:extLst>
                  <a:ext uri="{FF2B5EF4-FFF2-40B4-BE49-F238E27FC236}">
                    <a16:creationId xmlns:a16="http://schemas.microsoft.com/office/drawing/2014/main" id="{093F70D9-1DC4-B696-7B4B-D62B97A630D7}"/>
                  </a:ext>
                </a:extLst>
              </p:cNvPr>
              <p:cNvSpPr txBox="1"/>
              <p:nvPr/>
            </p:nvSpPr>
            <p:spPr>
              <a:xfrm>
                <a:off x="1217565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30</a:t>
                </a:r>
                <a:endParaRPr sz="933"/>
              </a:p>
            </p:txBody>
          </p:sp>
          <p:sp>
            <p:nvSpPr>
              <p:cNvPr id="47" name="Google Shape;2846;p81">
                <a:extLst>
                  <a:ext uri="{FF2B5EF4-FFF2-40B4-BE49-F238E27FC236}">
                    <a16:creationId xmlns:a16="http://schemas.microsoft.com/office/drawing/2014/main" id="{3C93BCB3-1C31-1E9A-38CE-BAD781DC9FEC}"/>
                  </a:ext>
                </a:extLst>
              </p:cNvPr>
              <p:cNvSpPr txBox="1"/>
              <p:nvPr/>
            </p:nvSpPr>
            <p:spPr>
              <a:xfrm>
                <a:off x="12585231"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33</a:t>
                </a:r>
                <a:endParaRPr sz="933"/>
              </a:p>
            </p:txBody>
          </p:sp>
          <p:sp>
            <p:nvSpPr>
              <p:cNvPr id="48" name="Google Shape;2847;p81">
                <a:extLst>
                  <a:ext uri="{FF2B5EF4-FFF2-40B4-BE49-F238E27FC236}">
                    <a16:creationId xmlns:a16="http://schemas.microsoft.com/office/drawing/2014/main" id="{AEF6357E-1426-1C97-DFE0-0F4DC848E082}"/>
                  </a:ext>
                </a:extLst>
              </p:cNvPr>
              <p:cNvSpPr txBox="1"/>
              <p:nvPr/>
            </p:nvSpPr>
            <p:spPr>
              <a:xfrm>
                <a:off x="1297099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36</a:t>
                </a:r>
                <a:endParaRPr sz="933"/>
              </a:p>
            </p:txBody>
          </p:sp>
          <p:sp>
            <p:nvSpPr>
              <p:cNvPr id="49" name="Google Shape;2848;p81">
                <a:extLst>
                  <a:ext uri="{FF2B5EF4-FFF2-40B4-BE49-F238E27FC236}">
                    <a16:creationId xmlns:a16="http://schemas.microsoft.com/office/drawing/2014/main" id="{5F5738A5-EE0B-C746-53A7-8FF16761ADE1}"/>
                  </a:ext>
                </a:extLst>
              </p:cNvPr>
              <p:cNvSpPr txBox="1"/>
              <p:nvPr/>
            </p:nvSpPr>
            <p:spPr>
              <a:xfrm>
                <a:off x="7508962" y="5705600"/>
                <a:ext cx="6145200" cy="369300"/>
              </a:xfrm>
              <a:prstGeom prst="rect">
                <a:avLst/>
              </a:prstGeom>
              <a:noFill/>
              <a:ln>
                <a:noFill/>
              </a:ln>
            </p:spPr>
            <p:txBody>
              <a:bodyPr spcFirstLastPara="1" wrap="square" lIns="60950" tIns="30467" rIns="60950" bIns="30467" anchor="t" anchorCtr="0">
                <a:noAutofit/>
              </a:bodyPr>
              <a:lstStyle/>
              <a:p>
                <a:pPr algn="ctr">
                  <a:buSzPts val="2100"/>
                </a:pPr>
                <a:r>
                  <a:rPr lang="en-US" b="1" dirty="0">
                    <a:solidFill>
                      <a:srgbClr val="3B4A56"/>
                    </a:solidFill>
                    <a:latin typeface="Lato"/>
                    <a:ea typeface="Lato"/>
                    <a:cs typeface="Lato"/>
                    <a:sym typeface="Lato"/>
                  </a:rPr>
                  <a:t>Turnover Distribution (by Month After Start Date)</a:t>
                </a:r>
                <a:endParaRPr b="1" dirty="0">
                  <a:solidFill>
                    <a:srgbClr val="3B4A56"/>
                  </a:solidFill>
                  <a:latin typeface="Lato"/>
                  <a:ea typeface="Lato"/>
                  <a:cs typeface="Lato"/>
                  <a:sym typeface="Lato"/>
                </a:endParaRPr>
              </a:p>
            </p:txBody>
          </p:sp>
        </p:grpSp>
        <p:grpSp>
          <p:nvGrpSpPr>
            <p:cNvPr id="6" name="Google Shape;2849;p81">
              <a:extLst>
                <a:ext uri="{FF2B5EF4-FFF2-40B4-BE49-F238E27FC236}">
                  <a16:creationId xmlns:a16="http://schemas.microsoft.com/office/drawing/2014/main" id="{CE4E71E1-258C-8E86-6484-6D55FAA08B3F}"/>
                </a:ext>
              </a:extLst>
            </p:cNvPr>
            <p:cNvGrpSpPr/>
            <p:nvPr/>
          </p:nvGrpSpPr>
          <p:grpSpPr>
            <a:xfrm>
              <a:off x="3086050" y="5623750"/>
              <a:ext cx="5509200" cy="553500"/>
              <a:chOff x="8071088" y="7094250"/>
              <a:chExt cx="5509200" cy="553500"/>
            </a:xfrm>
          </p:grpSpPr>
          <p:cxnSp>
            <p:nvCxnSpPr>
              <p:cNvPr id="22" name="Google Shape;2850;p81">
                <a:extLst>
                  <a:ext uri="{FF2B5EF4-FFF2-40B4-BE49-F238E27FC236}">
                    <a16:creationId xmlns:a16="http://schemas.microsoft.com/office/drawing/2014/main" id="{77E60982-6785-455F-DC7E-D7EB2FC0CF7D}"/>
                  </a:ext>
                </a:extLst>
              </p:cNvPr>
              <p:cNvCxnSpPr/>
              <p:nvPr/>
            </p:nvCxnSpPr>
            <p:spPr>
              <a:xfrm>
                <a:off x="8071088" y="7647750"/>
                <a:ext cx="5509200" cy="0"/>
              </a:xfrm>
              <a:prstGeom prst="straightConnector1">
                <a:avLst/>
              </a:prstGeom>
              <a:noFill/>
              <a:ln w="9525" cap="flat" cmpd="sng">
                <a:solidFill>
                  <a:srgbClr val="9E9E9E"/>
                </a:solidFill>
                <a:prstDash val="solid"/>
                <a:round/>
                <a:headEnd type="none" w="sm" len="sm"/>
                <a:tailEnd type="none" w="sm" len="sm"/>
              </a:ln>
            </p:spPr>
          </p:cxnSp>
          <p:cxnSp>
            <p:nvCxnSpPr>
              <p:cNvPr id="23" name="Google Shape;2851;p81">
                <a:extLst>
                  <a:ext uri="{FF2B5EF4-FFF2-40B4-BE49-F238E27FC236}">
                    <a16:creationId xmlns:a16="http://schemas.microsoft.com/office/drawing/2014/main" id="{85208D90-FB08-7605-FEE3-5D74CBBB56C4}"/>
                  </a:ext>
                </a:extLst>
              </p:cNvPr>
              <p:cNvCxnSpPr/>
              <p:nvPr/>
            </p:nvCxnSpPr>
            <p:spPr>
              <a:xfrm>
                <a:off x="8071088" y="7463250"/>
                <a:ext cx="5509200" cy="0"/>
              </a:xfrm>
              <a:prstGeom prst="straightConnector1">
                <a:avLst/>
              </a:prstGeom>
              <a:noFill/>
              <a:ln w="9525" cap="flat" cmpd="sng">
                <a:solidFill>
                  <a:srgbClr val="9E9E9E"/>
                </a:solidFill>
                <a:prstDash val="solid"/>
                <a:round/>
                <a:headEnd type="none" w="sm" len="sm"/>
                <a:tailEnd type="none" w="sm" len="sm"/>
              </a:ln>
            </p:spPr>
          </p:cxnSp>
          <p:cxnSp>
            <p:nvCxnSpPr>
              <p:cNvPr id="24" name="Google Shape;2852;p81">
                <a:extLst>
                  <a:ext uri="{FF2B5EF4-FFF2-40B4-BE49-F238E27FC236}">
                    <a16:creationId xmlns:a16="http://schemas.microsoft.com/office/drawing/2014/main" id="{4F5D016E-AB93-1017-3C24-2112AAB660D7}"/>
                  </a:ext>
                </a:extLst>
              </p:cNvPr>
              <p:cNvCxnSpPr/>
              <p:nvPr/>
            </p:nvCxnSpPr>
            <p:spPr>
              <a:xfrm>
                <a:off x="8071088" y="7278750"/>
                <a:ext cx="5509200" cy="0"/>
              </a:xfrm>
              <a:prstGeom prst="straightConnector1">
                <a:avLst/>
              </a:prstGeom>
              <a:noFill/>
              <a:ln w="9525" cap="flat" cmpd="sng">
                <a:solidFill>
                  <a:srgbClr val="9E9E9E"/>
                </a:solidFill>
                <a:prstDash val="solid"/>
                <a:round/>
                <a:headEnd type="none" w="sm" len="sm"/>
                <a:tailEnd type="none" w="sm" len="sm"/>
              </a:ln>
            </p:spPr>
          </p:cxnSp>
          <p:cxnSp>
            <p:nvCxnSpPr>
              <p:cNvPr id="25" name="Google Shape;2853;p81">
                <a:extLst>
                  <a:ext uri="{FF2B5EF4-FFF2-40B4-BE49-F238E27FC236}">
                    <a16:creationId xmlns:a16="http://schemas.microsoft.com/office/drawing/2014/main" id="{4F6B6B78-9FD2-9AAD-1477-59062E0264CF}"/>
                  </a:ext>
                </a:extLst>
              </p:cNvPr>
              <p:cNvCxnSpPr/>
              <p:nvPr/>
            </p:nvCxnSpPr>
            <p:spPr>
              <a:xfrm>
                <a:off x="8071088" y="7094250"/>
                <a:ext cx="5509200" cy="0"/>
              </a:xfrm>
              <a:prstGeom prst="straightConnector1">
                <a:avLst/>
              </a:prstGeom>
              <a:noFill/>
              <a:ln w="9525" cap="flat" cmpd="sng">
                <a:solidFill>
                  <a:srgbClr val="9E9E9E"/>
                </a:solidFill>
                <a:prstDash val="solid"/>
                <a:round/>
                <a:headEnd type="none" w="sm" len="sm"/>
                <a:tailEnd type="none" w="sm" len="sm"/>
              </a:ln>
            </p:spPr>
          </p:cxnSp>
        </p:grpSp>
        <p:sp>
          <p:nvSpPr>
            <p:cNvPr id="7" name="Google Shape;2854;p81">
              <a:extLst>
                <a:ext uri="{FF2B5EF4-FFF2-40B4-BE49-F238E27FC236}">
                  <a16:creationId xmlns:a16="http://schemas.microsoft.com/office/drawing/2014/main" id="{D538D0F6-E320-6B08-42F9-E650491DF5FA}"/>
                </a:ext>
              </a:extLst>
            </p:cNvPr>
            <p:cNvSpPr/>
            <p:nvPr/>
          </p:nvSpPr>
          <p:spPr>
            <a:xfrm>
              <a:off x="3197475" y="7290524"/>
              <a:ext cx="204900" cy="1782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9" name="Google Shape;2855;p81">
              <a:extLst>
                <a:ext uri="{FF2B5EF4-FFF2-40B4-BE49-F238E27FC236}">
                  <a16:creationId xmlns:a16="http://schemas.microsoft.com/office/drawing/2014/main" id="{DD64AF6E-8C41-1B18-2B58-2CA69DAAD5FA}"/>
                </a:ext>
              </a:extLst>
            </p:cNvPr>
            <p:cNvSpPr/>
            <p:nvPr/>
          </p:nvSpPr>
          <p:spPr>
            <a:xfrm>
              <a:off x="3607063" y="7323875"/>
              <a:ext cx="204900" cy="1446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0" name="Google Shape;2856;p81">
              <a:extLst>
                <a:ext uri="{FF2B5EF4-FFF2-40B4-BE49-F238E27FC236}">
                  <a16:creationId xmlns:a16="http://schemas.microsoft.com/office/drawing/2014/main" id="{3D27A232-0EB0-3608-93D4-04E2F80FB074}"/>
                </a:ext>
              </a:extLst>
            </p:cNvPr>
            <p:cNvSpPr/>
            <p:nvPr/>
          </p:nvSpPr>
          <p:spPr>
            <a:xfrm>
              <a:off x="4016650" y="7138125"/>
              <a:ext cx="204900" cy="3303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1" name="Google Shape;2857;p81">
              <a:extLst>
                <a:ext uri="{FF2B5EF4-FFF2-40B4-BE49-F238E27FC236}">
                  <a16:creationId xmlns:a16="http://schemas.microsoft.com/office/drawing/2014/main" id="{C36AB28C-0C62-D409-D31E-D6F1D572E1D9}"/>
                </a:ext>
              </a:extLst>
            </p:cNvPr>
            <p:cNvSpPr/>
            <p:nvPr/>
          </p:nvSpPr>
          <p:spPr>
            <a:xfrm>
              <a:off x="6786625" y="5689125"/>
              <a:ext cx="1630800" cy="1773300"/>
            </a:xfrm>
            <a:prstGeom prst="rect">
              <a:avLst/>
            </a:prstGeom>
            <a:solidFill>
              <a:srgbClr val="FFFFFF"/>
            </a:solidFill>
            <a:ln>
              <a:noFill/>
            </a:ln>
            <a:effectLst>
              <a:outerShdw blurRad="300038" dist="19050" dir="5400000" algn="bl" rotWithShape="0">
                <a:srgbClr val="073763">
                  <a:alpha val="43137"/>
                </a:srgbClr>
              </a:outerShdw>
            </a:effectLst>
          </p:spPr>
          <p:txBody>
            <a:bodyPr spcFirstLastPara="1" wrap="square" lIns="60950" tIns="30467" rIns="60950" bIns="30467" anchor="ctr" anchorCtr="0">
              <a:noAutofit/>
            </a:bodyPr>
            <a:lstStyle/>
            <a:p>
              <a:pPr algn="ctr">
                <a:buSzPts val="1432"/>
              </a:pPr>
              <a:endParaRPr sz="955">
                <a:solidFill>
                  <a:schemeClr val="lt1"/>
                </a:solidFill>
              </a:endParaRPr>
            </a:p>
          </p:txBody>
        </p:sp>
        <p:sp>
          <p:nvSpPr>
            <p:cNvPr id="12" name="Google Shape;2858;p81">
              <a:extLst>
                <a:ext uri="{FF2B5EF4-FFF2-40B4-BE49-F238E27FC236}">
                  <a16:creationId xmlns:a16="http://schemas.microsoft.com/office/drawing/2014/main" id="{9E09EAA9-283C-F2F0-B812-C0079AFC3778}"/>
                </a:ext>
              </a:extLst>
            </p:cNvPr>
            <p:cNvSpPr/>
            <p:nvPr/>
          </p:nvSpPr>
          <p:spPr>
            <a:xfrm>
              <a:off x="4426225" y="7245500"/>
              <a:ext cx="204900" cy="2232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3" name="Google Shape;2859;p81">
              <a:extLst>
                <a:ext uri="{FF2B5EF4-FFF2-40B4-BE49-F238E27FC236}">
                  <a16:creationId xmlns:a16="http://schemas.microsoft.com/office/drawing/2014/main" id="{3AC68DEB-2A83-0969-FB8A-5E1BF082BD64}"/>
                </a:ext>
              </a:extLst>
            </p:cNvPr>
            <p:cNvSpPr/>
            <p:nvPr/>
          </p:nvSpPr>
          <p:spPr>
            <a:xfrm>
              <a:off x="4835825" y="7102625"/>
              <a:ext cx="204900" cy="3660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4" name="Google Shape;2860;p81">
              <a:extLst>
                <a:ext uri="{FF2B5EF4-FFF2-40B4-BE49-F238E27FC236}">
                  <a16:creationId xmlns:a16="http://schemas.microsoft.com/office/drawing/2014/main" id="{573F7768-9B1D-32F4-5E3A-D0D7B17F4F97}"/>
                </a:ext>
              </a:extLst>
            </p:cNvPr>
            <p:cNvSpPr/>
            <p:nvPr/>
          </p:nvSpPr>
          <p:spPr>
            <a:xfrm>
              <a:off x="5245400" y="7138125"/>
              <a:ext cx="204900" cy="3303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5" name="Google Shape;2861;p81">
              <a:extLst>
                <a:ext uri="{FF2B5EF4-FFF2-40B4-BE49-F238E27FC236}">
                  <a16:creationId xmlns:a16="http://schemas.microsoft.com/office/drawing/2014/main" id="{388D35DF-1090-79E6-9156-0E92170C5A56}"/>
                </a:ext>
              </a:extLst>
            </p:cNvPr>
            <p:cNvSpPr/>
            <p:nvPr/>
          </p:nvSpPr>
          <p:spPr>
            <a:xfrm>
              <a:off x="5654975" y="6982726"/>
              <a:ext cx="204900" cy="4860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6" name="Google Shape;2862;p81">
              <a:extLst>
                <a:ext uri="{FF2B5EF4-FFF2-40B4-BE49-F238E27FC236}">
                  <a16:creationId xmlns:a16="http://schemas.microsoft.com/office/drawing/2014/main" id="{4E41EA5F-55E2-F32B-33A5-C76905FB7C3F}"/>
                </a:ext>
              </a:extLst>
            </p:cNvPr>
            <p:cNvSpPr/>
            <p:nvPr/>
          </p:nvSpPr>
          <p:spPr>
            <a:xfrm>
              <a:off x="6064575" y="6950224"/>
              <a:ext cx="204900" cy="5184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dirty="0"/>
            </a:p>
          </p:txBody>
        </p:sp>
        <p:sp>
          <p:nvSpPr>
            <p:cNvPr id="17" name="Google Shape;2863;p81">
              <a:extLst>
                <a:ext uri="{FF2B5EF4-FFF2-40B4-BE49-F238E27FC236}">
                  <a16:creationId xmlns:a16="http://schemas.microsoft.com/office/drawing/2014/main" id="{FABD892B-C2C7-4A9C-16D1-3D7005F5F686}"/>
                </a:ext>
              </a:extLst>
            </p:cNvPr>
            <p:cNvSpPr/>
            <p:nvPr/>
          </p:nvSpPr>
          <p:spPr>
            <a:xfrm>
              <a:off x="6474150" y="6774026"/>
              <a:ext cx="204900" cy="6945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8" name="Google Shape;2864;p81">
              <a:extLst>
                <a:ext uri="{FF2B5EF4-FFF2-40B4-BE49-F238E27FC236}">
                  <a16:creationId xmlns:a16="http://schemas.microsoft.com/office/drawing/2014/main" id="{6BE1AEA7-D565-B092-9503-DF9475873FF8}"/>
                </a:ext>
              </a:extLst>
            </p:cNvPr>
            <p:cNvSpPr/>
            <p:nvPr/>
          </p:nvSpPr>
          <p:spPr>
            <a:xfrm>
              <a:off x="6893250" y="6278729"/>
              <a:ext cx="204900" cy="11901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19" name="Google Shape;2865;p81">
              <a:extLst>
                <a:ext uri="{FF2B5EF4-FFF2-40B4-BE49-F238E27FC236}">
                  <a16:creationId xmlns:a16="http://schemas.microsoft.com/office/drawing/2014/main" id="{D1D84F0B-9109-F7B9-2549-B6EE5361A2CF}"/>
                </a:ext>
              </a:extLst>
            </p:cNvPr>
            <p:cNvSpPr/>
            <p:nvPr/>
          </p:nvSpPr>
          <p:spPr>
            <a:xfrm>
              <a:off x="7302850" y="6059647"/>
              <a:ext cx="204900" cy="14088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20" name="Google Shape;2866;p81">
              <a:extLst>
                <a:ext uri="{FF2B5EF4-FFF2-40B4-BE49-F238E27FC236}">
                  <a16:creationId xmlns:a16="http://schemas.microsoft.com/office/drawing/2014/main" id="{8FE4376D-60F2-80FB-B5D8-9B7EEF2A0574}"/>
                </a:ext>
              </a:extLst>
            </p:cNvPr>
            <p:cNvSpPr/>
            <p:nvPr/>
          </p:nvSpPr>
          <p:spPr>
            <a:xfrm>
              <a:off x="7712425" y="5773903"/>
              <a:ext cx="204900" cy="16944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21" name="Google Shape;2867;p81">
              <a:extLst>
                <a:ext uri="{FF2B5EF4-FFF2-40B4-BE49-F238E27FC236}">
                  <a16:creationId xmlns:a16="http://schemas.microsoft.com/office/drawing/2014/main" id="{848B4B89-3BAF-E86D-0455-0FA238B4A2FB}"/>
                </a:ext>
              </a:extLst>
            </p:cNvPr>
            <p:cNvSpPr/>
            <p:nvPr/>
          </p:nvSpPr>
          <p:spPr>
            <a:xfrm>
              <a:off x="8122000" y="5807230"/>
              <a:ext cx="204900" cy="16614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grpSp>
      <p:cxnSp>
        <p:nvCxnSpPr>
          <p:cNvPr id="50" name="Google Shape;2868;p81">
            <a:extLst>
              <a:ext uri="{FF2B5EF4-FFF2-40B4-BE49-F238E27FC236}">
                <a16:creationId xmlns:a16="http://schemas.microsoft.com/office/drawing/2014/main" id="{CA7911F5-804D-4F45-28BF-8029AF173C19}"/>
              </a:ext>
            </a:extLst>
          </p:cNvPr>
          <p:cNvCxnSpPr>
            <a:cxnSpLocks/>
          </p:cNvCxnSpPr>
          <p:nvPr/>
        </p:nvCxnSpPr>
        <p:spPr>
          <a:xfrm>
            <a:off x="6095917" y="3118585"/>
            <a:ext cx="0" cy="2470891"/>
          </a:xfrm>
          <a:prstGeom prst="straightConnector1">
            <a:avLst/>
          </a:prstGeom>
          <a:noFill/>
          <a:ln w="19050" cap="flat" cmpd="sng">
            <a:solidFill>
              <a:srgbClr val="EFEFEF"/>
            </a:solidFill>
            <a:prstDash val="solid"/>
            <a:round/>
            <a:headEnd type="none" w="sm" len="sm"/>
            <a:tailEnd type="none" w="sm" len="sm"/>
          </a:ln>
        </p:spPr>
      </p:cxnSp>
      <p:grpSp>
        <p:nvGrpSpPr>
          <p:cNvPr id="51" name="Google Shape;2869;p81">
            <a:extLst>
              <a:ext uri="{FF2B5EF4-FFF2-40B4-BE49-F238E27FC236}">
                <a16:creationId xmlns:a16="http://schemas.microsoft.com/office/drawing/2014/main" id="{EADC2465-1765-1354-6DD1-449A2C0096C6}"/>
              </a:ext>
            </a:extLst>
          </p:cNvPr>
          <p:cNvGrpSpPr/>
          <p:nvPr/>
        </p:nvGrpSpPr>
        <p:grpSpPr>
          <a:xfrm>
            <a:off x="6738851" y="3947411"/>
            <a:ext cx="4459916" cy="2249502"/>
            <a:chOff x="10108276" y="4897075"/>
            <a:chExt cx="6689874" cy="3374253"/>
          </a:xfrm>
        </p:grpSpPr>
        <p:grpSp>
          <p:nvGrpSpPr>
            <p:cNvPr id="52" name="Google Shape;2870;p81">
              <a:extLst>
                <a:ext uri="{FF2B5EF4-FFF2-40B4-BE49-F238E27FC236}">
                  <a16:creationId xmlns:a16="http://schemas.microsoft.com/office/drawing/2014/main" id="{962792B9-2218-1997-CE60-5F0074905A7C}"/>
                </a:ext>
              </a:extLst>
            </p:cNvPr>
            <p:cNvGrpSpPr/>
            <p:nvPr/>
          </p:nvGrpSpPr>
          <p:grpSpPr>
            <a:xfrm>
              <a:off x="10108276" y="4897075"/>
              <a:ext cx="6689874" cy="3374253"/>
              <a:chOff x="6964288" y="5705600"/>
              <a:chExt cx="6689874" cy="3374253"/>
            </a:xfrm>
          </p:grpSpPr>
          <p:sp>
            <p:nvSpPr>
              <p:cNvPr id="528" name="Google Shape;2871;p81">
                <a:extLst>
                  <a:ext uri="{FF2B5EF4-FFF2-40B4-BE49-F238E27FC236}">
                    <a16:creationId xmlns:a16="http://schemas.microsoft.com/office/drawing/2014/main" id="{CE05B582-C539-AAA2-F978-6E4A76021348}"/>
                  </a:ext>
                </a:extLst>
              </p:cNvPr>
              <p:cNvSpPr txBox="1"/>
              <p:nvPr/>
            </p:nvSpPr>
            <p:spPr>
              <a:xfrm rot="-5400000">
                <a:off x="5848138" y="6957100"/>
                <a:ext cx="2601600" cy="369300"/>
              </a:xfrm>
              <a:prstGeom prst="rect">
                <a:avLst/>
              </a:prstGeom>
              <a:noFill/>
              <a:ln>
                <a:noFill/>
              </a:ln>
            </p:spPr>
            <p:txBody>
              <a:bodyPr spcFirstLastPara="1" wrap="square" lIns="60950" tIns="30467" rIns="60950" bIns="30467" anchor="t" anchorCtr="0">
                <a:noAutofit/>
              </a:bodyPr>
              <a:lstStyle/>
              <a:p>
                <a:pPr algn="ctr">
                  <a:buSzPts val="1900"/>
                </a:pPr>
                <a:r>
                  <a:rPr lang="en-US" sz="1267" b="1">
                    <a:solidFill>
                      <a:srgbClr val="3B4A56"/>
                    </a:solidFill>
                    <a:latin typeface="Lato"/>
                    <a:ea typeface="Lato"/>
                    <a:cs typeface="Lato"/>
                    <a:sym typeface="Lato"/>
                  </a:rPr>
                  <a:t># of Employees </a:t>
                </a:r>
                <a:endParaRPr sz="1267" b="1">
                  <a:solidFill>
                    <a:srgbClr val="3B4A56"/>
                  </a:solidFill>
                  <a:latin typeface="Lato"/>
                  <a:ea typeface="Lato"/>
                  <a:cs typeface="Lato"/>
                  <a:sym typeface="Lato"/>
                </a:endParaRPr>
              </a:p>
            </p:txBody>
          </p:sp>
          <p:sp>
            <p:nvSpPr>
              <p:cNvPr id="529" name="Google Shape;2872;p81">
                <a:extLst>
                  <a:ext uri="{FF2B5EF4-FFF2-40B4-BE49-F238E27FC236}">
                    <a16:creationId xmlns:a16="http://schemas.microsoft.com/office/drawing/2014/main" id="{309BCCA3-0910-6E18-A00A-715D7CBC760C}"/>
                  </a:ext>
                </a:extLst>
              </p:cNvPr>
              <p:cNvSpPr txBox="1"/>
              <p:nvPr/>
            </p:nvSpPr>
            <p:spPr>
              <a:xfrm>
                <a:off x="8896684" y="8710553"/>
                <a:ext cx="3808860" cy="369300"/>
              </a:xfrm>
              <a:prstGeom prst="rect">
                <a:avLst/>
              </a:prstGeom>
              <a:noFill/>
              <a:ln>
                <a:noFill/>
              </a:ln>
            </p:spPr>
            <p:txBody>
              <a:bodyPr spcFirstLastPara="1" wrap="square" lIns="60950" tIns="30467" rIns="60950" bIns="30467" anchor="t" anchorCtr="0">
                <a:noAutofit/>
              </a:bodyPr>
              <a:lstStyle/>
              <a:p>
                <a:pPr algn="ctr">
                  <a:buSzPts val="1900"/>
                </a:pPr>
                <a:r>
                  <a:rPr lang="en-US" sz="1267" b="1" dirty="0">
                    <a:solidFill>
                      <a:srgbClr val="3B4A56"/>
                    </a:solidFill>
                    <a:latin typeface="Lato"/>
                    <a:ea typeface="Lato"/>
                    <a:cs typeface="Lato"/>
                    <a:sym typeface="Lato"/>
                  </a:rPr>
                  <a:t>Month of Turnover (Post-Hire)</a:t>
                </a:r>
                <a:endParaRPr sz="1267" b="1" dirty="0">
                  <a:solidFill>
                    <a:srgbClr val="3B4A56"/>
                  </a:solidFill>
                  <a:latin typeface="Lato"/>
                  <a:ea typeface="Lato"/>
                  <a:cs typeface="Lato"/>
                  <a:sym typeface="Lato"/>
                </a:endParaRPr>
              </a:p>
            </p:txBody>
          </p:sp>
          <p:cxnSp>
            <p:nvCxnSpPr>
              <p:cNvPr id="530" name="Google Shape;2873;p81">
                <a:extLst>
                  <a:ext uri="{FF2B5EF4-FFF2-40B4-BE49-F238E27FC236}">
                    <a16:creationId xmlns:a16="http://schemas.microsoft.com/office/drawing/2014/main" id="{21F96A74-F6DE-0C0A-6017-B395A0EEBC82}"/>
                  </a:ext>
                </a:extLst>
              </p:cNvPr>
              <p:cNvCxnSpPr/>
              <p:nvPr/>
            </p:nvCxnSpPr>
            <p:spPr>
              <a:xfrm>
                <a:off x="8071088" y="8201250"/>
                <a:ext cx="5546400" cy="0"/>
              </a:xfrm>
              <a:prstGeom prst="straightConnector1">
                <a:avLst/>
              </a:prstGeom>
              <a:noFill/>
              <a:ln w="9525" cap="flat" cmpd="sng">
                <a:solidFill>
                  <a:srgbClr val="9E9E9E"/>
                </a:solidFill>
                <a:prstDash val="solid"/>
                <a:round/>
                <a:headEnd type="none" w="sm" len="sm"/>
                <a:tailEnd type="none" w="sm" len="sm"/>
              </a:ln>
            </p:spPr>
          </p:cxnSp>
          <p:cxnSp>
            <p:nvCxnSpPr>
              <p:cNvPr id="531" name="Google Shape;2874;p81">
                <a:extLst>
                  <a:ext uri="{FF2B5EF4-FFF2-40B4-BE49-F238E27FC236}">
                    <a16:creationId xmlns:a16="http://schemas.microsoft.com/office/drawing/2014/main" id="{18678BC6-8D5F-03C5-EDF8-7EDFF7F545B7}"/>
                  </a:ext>
                </a:extLst>
              </p:cNvPr>
              <p:cNvCxnSpPr/>
              <p:nvPr/>
            </p:nvCxnSpPr>
            <p:spPr>
              <a:xfrm>
                <a:off x="8071088" y="8016750"/>
                <a:ext cx="5546400" cy="0"/>
              </a:xfrm>
              <a:prstGeom prst="straightConnector1">
                <a:avLst/>
              </a:prstGeom>
              <a:noFill/>
              <a:ln w="9525" cap="flat" cmpd="sng">
                <a:solidFill>
                  <a:srgbClr val="9E9E9E"/>
                </a:solidFill>
                <a:prstDash val="solid"/>
                <a:round/>
                <a:headEnd type="none" w="sm" len="sm"/>
                <a:tailEnd type="none" w="sm" len="sm"/>
              </a:ln>
            </p:spPr>
          </p:cxnSp>
          <p:cxnSp>
            <p:nvCxnSpPr>
              <p:cNvPr id="532" name="Google Shape;2875;p81">
                <a:extLst>
                  <a:ext uri="{FF2B5EF4-FFF2-40B4-BE49-F238E27FC236}">
                    <a16:creationId xmlns:a16="http://schemas.microsoft.com/office/drawing/2014/main" id="{1A16C12E-16B4-AA96-B4E1-716D94D126A9}"/>
                  </a:ext>
                </a:extLst>
              </p:cNvPr>
              <p:cNvCxnSpPr/>
              <p:nvPr/>
            </p:nvCxnSpPr>
            <p:spPr>
              <a:xfrm>
                <a:off x="8071088" y="7832250"/>
                <a:ext cx="5546400" cy="0"/>
              </a:xfrm>
              <a:prstGeom prst="straightConnector1">
                <a:avLst/>
              </a:prstGeom>
              <a:noFill/>
              <a:ln w="9525" cap="flat" cmpd="sng">
                <a:solidFill>
                  <a:srgbClr val="9E9E9E"/>
                </a:solidFill>
                <a:prstDash val="solid"/>
                <a:round/>
                <a:headEnd type="none" w="sm" len="sm"/>
                <a:tailEnd type="none" w="sm" len="sm"/>
              </a:ln>
            </p:spPr>
          </p:cxnSp>
          <p:cxnSp>
            <p:nvCxnSpPr>
              <p:cNvPr id="533" name="Google Shape;2876;p81">
                <a:extLst>
                  <a:ext uri="{FF2B5EF4-FFF2-40B4-BE49-F238E27FC236}">
                    <a16:creationId xmlns:a16="http://schemas.microsoft.com/office/drawing/2014/main" id="{E13F2A5D-A8B2-CA6B-2568-4C288C72C5C0}"/>
                  </a:ext>
                </a:extLst>
              </p:cNvPr>
              <p:cNvCxnSpPr/>
              <p:nvPr/>
            </p:nvCxnSpPr>
            <p:spPr>
              <a:xfrm>
                <a:off x="8071088" y="7647750"/>
                <a:ext cx="5546400" cy="0"/>
              </a:xfrm>
              <a:prstGeom prst="straightConnector1">
                <a:avLst/>
              </a:prstGeom>
              <a:noFill/>
              <a:ln w="9525" cap="flat" cmpd="sng">
                <a:solidFill>
                  <a:srgbClr val="9E9E9E"/>
                </a:solidFill>
                <a:prstDash val="solid"/>
                <a:round/>
                <a:headEnd type="none" w="sm" len="sm"/>
                <a:tailEnd type="none" w="sm" len="sm"/>
              </a:ln>
            </p:spPr>
          </p:cxnSp>
          <p:cxnSp>
            <p:nvCxnSpPr>
              <p:cNvPr id="534" name="Google Shape;2877;p81">
                <a:extLst>
                  <a:ext uri="{FF2B5EF4-FFF2-40B4-BE49-F238E27FC236}">
                    <a16:creationId xmlns:a16="http://schemas.microsoft.com/office/drawing/2014/main" id="{28BA31B6-2AAA-953D-BC15-E6BFD57728B0}"/>
                  </a:ext>
                </a:extLst>
              </p:cNvPr>
              <p:cNvCxnSpPr/>
              <p:nvPr/>
            </p:nvCxnSpPr>
            <p:spPr>
              <a:xfrm>
                <a:off x="8071088" y="7463250"/>
                <a:ext cx="5546400" cy="0"/>
              </a:xfrm>
              <a:prstGeom prst="straightConnector1">
                <a:avLst/>
              </a:prstGeom>
              <a:noFill/>
              <a:ln w="9525" cap="flat" cmpd="sng">
                <a:solidFill>
                  <a:srgbClr val="9E9E9E"/>
                </a:solidFill>
                <a:prstDash val="solid"/>
                <a:round/>
                <a:headEnd type="none" w="sm" len="sm"/>
                <a:tailEnd type="none" w="sm" len="sm"/>
              </a:ln>
            </p:spPr>
          </p:cxnSp>
          <p:cxnSp>
            <p:nvCxnSpPr>
              <p:cNvPr id="535" name="Google Shape;2878;p81">
                <a:extLst>
                  <a:ext uri="{FF2B5EF4-FFF2-40B4-BE49-F238E27FC236}">
                    <a16:creationId xmlns:a16="http://schemas.microsoft.com/office/drawing/2014/main" id="{DC8B3090-4110-7AC1-0511-84645E62FB57}"/>
                  </a:ext>
                </a:extLst>
              </p:cNvPr>
              <p:cNvCxnSpPr/>
              <p:nvPr/>
            </p:nvCxnSpPr>
            <p:spPr>
              <a:xfrm>
                <a:off x="8071088" y="7278750"/>
                <a:ext cx="5546400" cy="0"/>
              </a:xfrm>
              <a:prstGeom prst="straightConnector1">
                <a:avLst/>
              </a:prstGeom>
              <a:noFill/>
              <a:ln w="9525" cap="flat" cmpd="sng">
                <a:solidFill>
                  <a:srgbClr val="9E9E9E"/>
                </a:solidFill>
                <a:prstDash val="solid"/>
                <a:round/>
                <a:headEnd type="none" w="sm" len="sm"/>
                <a:tailEnd type="none" w="sm" len="sm"/>
              </a:ln>
            </p:spPr>
          </p:cxnSp>
          <p:cxnSp>
            <p:nvCxnSpPr>
              <p:cNvPr id="536" name="Google Shape;2879;p81">
                <a:extLst>
                  <a:ext uri="{FF2B5EF4-FFF2-40B4-BE49-F238E27FC236}">
                    <a16:creationId xmlns:a16="http://schemas.microsoft.com/office/drawing/2014/main" id="{DF5ADF3F-82FB-DB19-8DA3-E3E67C0B0667}"/>
                  </a:ext>
                </a:extLst>
              </p:cNvPr>
              <p:cNvCxnSpPr/>
              <p:nvPr/>
            </p:nvCxnSpPr>
            <p:spPr>
              <a:xfrm>
                <a:off x="8071088" y="7094250"/>
                <a:ext cx="5564700" cy="0"/>
              </a:xfrm>
              <a:prstGeom prst="straightConnector1">
                <a:avLst/>
              </a:prstGeom>
              <a:noFill/>
              <a:ln w="9525" cap="flat" cmpd="sng">
                <a:solidFill>
                  <a:srgbClr val="9E9E9E"/>
                </a:solidFill>
                <a:prstDash val="solid"/>
                <a:round/>
                <a:headEnd type="none" w="sm" len="sm"/>
                <a:tailEnd type="none" w="sm" len="sm"/>
              </a:ln>
            </p:spPr>
          </p:cxnSp>
          <p:sp>
            <p:nvSpPr>
              <p:cNvPr id="537" name="Google Shape;2880;p81">
                <a:extLst>
                  <a:ext uri="{FF2B5EF4-FFF2-40B4-BE49-F238E27FC236}">
                    <a16:creationId xmlns:a16="http://schemas.microsoft.com/office/drawing/2014/main" id="{879E3EB8-606A-42C0-860A-0FD1E225945C}"/>
                  </a:ext>
                </a:extLst>
              </p:cNvPr>
              <p:cNvSpPr txBox="1"/>
              <p:nvPr/>
            </p:nvSpPr>
            <p:spPr>
              <a:xfrm>
                <a:off x="7299256" y="6144619"/>
                <a:ext cx="612900" cy="2234700"/>
              </a:xfrm>
              <a:prstGeom prst="rect">
                <a:avLst/>
              </a:prstGeom>
              <a:noFill/>
              <a:ln>
                <a:noFill/>
              </a:ln>
            </p:spPr>
            <p:txBody>
              <a:bodyPr spcFirstLastPara="1" wrap="square" lIns="60950" tIns="60950" rIns="60950" bIns="60950" anchor="t" anchorCtr="0">
                <a:noAutofit/>
              </a:bodyPr>
              <a:lstStyle/>
              <a:p>
                <a:pPr algn="r">
                  <a:lnSpc>
                    <a:spcPct val="95000"/>
                  </a:lnSpc>
                  <a:buSzPts val="1300"/>
                </a:pPr>
                <a:r>
                  <a:rPr lang="en-US" sz="867">
                    <a:solidFill>
                      <a:srgbClr val="6B6F72"/>
                    </a:solidFill>
                    <a:latin typeface="Lato"/>
                    <a:ea typeface="Lato"/>
                    <a:cs typeface="Lato"/>
                    <a:sym typeface="Lato"/>
                  </a:rPr>
                  <a:t>100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90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80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70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60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50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40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30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20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10</a:t>
                </a:r>
                <a:endParaRPr sz="867">
                  <a:solidFill>
                    <a:srgbClr val="6B6F72"/>
                  </a:solidFill>
                  <a:latin typeface="Lato"/>
                  <a:ea typeface="Lato"/>
                  <a:cs typeface="Lato"/>
                  <a:sym typeface="Lato"/>
                </a:endParaRPr>
              </a:p>
              <a:p>
                <a:pPr algn="r">
                  <a:lnSpc>
                    <a:spcPct val="95000"/>
                  </a:lnSpc>
                  <a:buSzPts val="1300"/>
                </a:pPr>
                <a:r>
                  <a:rPr lang="en-US" sz="867">
                    <a:solidFill>
                      <a:srgbClr val="6B6F72"/>
                    </a:solidFill>
                    <a:latin typeface="Lato"/>
                    <a:ea typeface="Lato"/>
                    <a:cs typeface="Lato"/>
                    <a:sym typeface="Lato"/>
                  </a:rPr>
                  <a:t>0</a:t>
                </a:r>
                <a:endParaRPr sz="867">
                  <a:solidFill>
                    <a:srgbClr val="6B6F72"/>
                  </a:solidFill>
                  <a:latin typeface="Lato"/>
                  <a:ea typeface="Lato"/>
                  <a:cs typeface="Lato"/>
                  <a:sym typeface="Lato"/>
                </a:endParaRPr>
              </a:p>
            </p:txBody>
          </p:sp>
          <p:sp>
            <p:nvSpPr>
              <p:cNvPr id="538" name="Google Shape;2881;p81">
                <a:extLst>
                  <a:ext uri="{FF2B5EF4-FFF2-40B4-BE49-F238E27FC236}">
                    <a16:creationId xmlns:a16="http://schemas.microsoft.com/office/drawing/2014/main" id="{15AB3BD1-7D23-DC2D-D43E-D821378C4F88}"/>
                  </a:ext>
                </a:extLst>
              </p:cNvPr>
              <p:cNvSpPr txBox="1"/>
              <p:nvPr/>
            </p:nvSpPr>
            <p:spPr>
              <a:xfrm>
                <a:off x="8084669"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a:t>
                </a:r>
                <a:endParaRPr sz="933"/>
              </a:p>
            </p:txBody>
          </p:sp>
          <p:sp>
            <p:nvSpPr>
              <p:cNvPr id="539" name="Google Shape;2882;p81">
                <a:extLst>
                  <a:ext uri="{FF2B5EF4-FFF2-40B4-BE49-F238E27FC236}">
                    <a16:creationId xmlns:a16="http://schemas.microsoft.com/office/drawing/2014/main" id="{36E9E528-D499-D175-C11B-F73019A6747E}"/>
                  </a:ext>
                </a:extLst>
              </p:cNvPr>
              <p:cNvSpPr txBox="1"/>
              <p:nvPr/>
            </p:nvSpPr>
            <p:spPr>
              <a:xfrm>
                <a:off x="8484719"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3</a:t>
                </a:r>
                <a:endParaRPr sz="933"/>
              </a:p>
            </p:txBody>
          </p:sp>
          <p:sp>
            <p:nvSpPr>
              <p:cNvPr id="540" name="Google Shape;2883;p81">
                <a:extLst>
                  <a:ext uri="{FF2B5EF4-FFF2-40B4-BE49-F238E27FC236}">
                    <a16:creationId xmlns:a16="http://schemas.microsoft.com/office/drawing/2014/main" id="{E1DD2E05-CCC1-B828-9945-439E7B109DF5}"/>
                  </a:ext>
                </a:extLst>
              </p:cNvPr>
              <p:cNvSpPr txBox="1"/>
              <p:nvPr/>
            </p:nvSpPr>
            <p:spPr>
              <a:xfrm>
                <a:off x="887524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6</a:t>
                </a:r>
                <a:endParaRPr sz="933"/>
              </a:p>
            </p:txBody>
          </p:sp>
          <p:sp>
            <p:nvSpPr>
              <p:cNvPr id="541" name="Google Shape;2884;p81">
                <a:extLst>
                  <a:ext uri="{FF2B5EF4-FFF2-40B4-BE49-F238E27FC236}">
                    <a16:creationId xmlns:a16="http://schemas.microsoft.com/office/drawing/2014/main" id="{51B3C6BB-3998-5D8B-8408-74E479762BF3}"/>
                  </a:ext>
                </a:extLst>
              </p:cNvPr>
              <p:cNvSpPr txBox="1"/>
              <p:nvPr/>
            </p:nvSpPr>
            <p:spPr>
              <a:xfrm>
                <a:off x="929910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9</a:t>
                </a:r>
                <a:endParaRPr sz="933"/>
              </a:p>
            </p:txBody>
          </p:sp>
          <p:sp>
            <p:nvSpPr>
              <p:cNvPr id="542" name="Google Shape;2885;p81">
                <a:extLst>
                  <a:ext uri="{FF2B5EF4-FFF2-40B4-BE49-F238E27FC236}">
                    <a16:creationId xmlns:a16="http://schemas.microsoft.com/office/drawing/2014/main" id="{885CE11B-F150-B231-77DB-ACDE4C2CC226}"/>
                  </a:ext>
                </a:extLst>
              </p:cNvPr>
              <p:cNvSpPr txBox="1"/>
              <p:nvPr/>
            </p:nvSpPr>
            <p:spPr>
              <a:xfrm>
                <a:off x="9689631"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12</a:t>
                </a:r>
                <a:endParaRPr sz="933"/>
              </a:p>
            </p:txBody>
          </p:sp>
          <p:sp>
            <p:nvSpPr>
              <p:cNvPr id="543" name="Google Shape;2886;p81">
                <a:extLst>
                  <a:ext uri="{FF2B5EF4-FFF2-40B4-BE49-F238E27FC236}">
                    <a16:creationId xmlns:a16="http://schemas.microsoft.com/office/drawing/2014/main" id="{191FCB7C-9505-98C2-C17A-61A70B36473D}"/>
                  </a:ext>
                </a:extLst>
              </p:cNvPr>
              <p:cNvSpPr txBox="1"/>
              <p:nvPr/>
            </p:nvSpPr>
            <p:spPr>
              <a:xfrm>
                <a:off x="1013254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15</a:t>
                </a:r>
                <a:endParaRPr sz="933"/>
              </a:p>
            </p:txBody>
          </p:sp>
          <p:sp>
            <p:nvSpPr>
              <p:cNvPr id="544" name="Google Shape;2887;p81">
                <a:extLst>
                  <a:ext uri="{FF2B5EF4-FFF2-40B4-BE49-F238E27FC236}">
                    <a16:creationId xmlns:a16="http://schemas.microsoft.com/office/drawing/2014/main" id="{02BDB355-6AC5-DF77-C356-62821A3D7BE0}"/>
                  </a:ext>
                </a:extLst>
              </p:cNvPr>
              <p:cNvSpPr txBox="1"/>
              <p:nvPr/>
            </p:nvSpPr>
            <p:spPr>
              <a:xfrm>
                <a:off x="1051830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18</a:t>
                </a:r>
                <a:endParaRPr sz="933"/>
              </a:p>
            </p:txBody>
          </p:sp>
          <p:sp>
            <p:nvSpPr>
              <p:cNvPr id="545" name="Google Shape;2888;p81">
                <a:extLst>
                  <a:ext uri="{FF2B5EF4-FFF2-40B4-BE49-F238E27FC236}">
                    <a16:creationId xmlns:a16="http://schemas.microsoft.com/office/drawing/2014/main" id="{81949498-9F47-9A91-5C07-4D2BDE2ECF8C}"/>
                  </a:ext>
                </a:extLst>
              </p:cNvPr>
              <p:cNvSpPr txBox="1"/>
              <p:nvPr/>
            </p:nvSpPr>
            <p:spPr>
              <a:xfrm>
                <a:off x="1095169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21</a:t>
                </a:r>
                <a:endParaRPr sz="933"/>
              </a:p>
            </p:txBody>
          </p:sp>
          <p:sp>
            <p:nvSpPr>
              <p:cNvPr id="546" name="Google Shape;2889;p81">
                <a:extLst>
                  <a:ext uri="{FF2B5EF4-FFF2-40B4-BE49-F238E27FC236}">
                    <a16:creationId xmlns:a16="http://schemas.microsoft.com/office/drawing/2014/main" id="{D88312B8-F8CA-9C63-4570-26FDF7EAFEDE}"/>
                  </a:ext>
                </a:extLst>
              </p:cNvPr>
              <p:cNvSpPr txBox="1"/>
              <p:nvPr/>
            </p:nvSpPr>
            <p:spPr>
              <a:xfrm>
                <a:off x="1133745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24</a:t>
                </a:r>
                <a:endParaRPr sz="933"/>
              </a:p>
            </p:txBody>
          </p:sp>
          <p:sp>
            <p:nvSpPr>
              <p:cNvPr id="547" name="Google Shape;2890;p81">
                <a:extLst>
                  <a:ext uri="{FF2B5EF4-FFF2-40B4-BE49-F238E27FC236}">
                    <a16:creationId xmlns:a16="http://schemas.microsoft.com/office/drawing/2014/main" id="{B9142142-9D81-7A6F-160F-422DF5057A8F}"/>
                  </a:ext>
                </a:extLst>
              </p:cNvPr>
              <p:cNvSpPr txBox="1"/>
              <p:nvPr/>
            </p:nvSpPr>
            <p:spPr>
              <a:xfrm>
                <a:off x="11742269"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27</a:t>
                </a:r>
                <a:endParaRPr sz="933"/>
              </a:p>
            </p:txBody>
          </p:sp>
          <p:sp>
            <p:nvSpPr>
              <p:cNvPr id="548" name="Google Shape;2891;p81">
                <a:extLst>
                  <a:ext uri="{FF2B5EF4-FFF2-40B4-BE49-F238E27FC236}">
                    <a16:creationId xmlns:a16="http://schemas.microsoft.com/office/drawing/2014/main" id="{C8640C7C-205B-B0AC-8173-77F144C169A8}"/>
                  </a:ext>
                </a:extLst>
              </p:cNvPr>
              <p:cNvSpPr txBox="1"/>
              <p:nvPr/>
            </p:nvSpPr>
            <p:spPr>
              <a:xfrm>
                <a:off x="12175656"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dirty="0">
                    <a:solidFill>
                      <a:srgbClr val="6B6F72"/>
                    </a:solidFill>
                    <a:latin typeface="Lato"/>
                    <a:ea typeface="Lato"/>
                    <a:cs typeface="Lato"/>
                    <a:sym typeface="Lato"/>
                  </a:rPr>
                  <a:t>30</a:t>
                </a:r>
                <a:endParaRPr sz="933" dirty="0"/>
              </a:p>
            </p:txBody>
          </p:sp>
          <p:sp>
            <p:nvSpPr>
              <p:cNvPr id="549" name="Google Shape;2892;p81">
                <a:extLst>
                  <a:ext uri="{FF2B5EF4-FFF2-40B4-BE49-F238E27FC236}">
                    <a16:creationId xmlns:a16="http://schemas.microsoft.com/office/drawing/2014/main" id="{EDC394D5-97EF-DD40-9033-67A21D8CE061}"/>
                  </a:ext>
                </a:extLst>
              </p:cNvPr>
              <p:cNvSpPr txBox="1"/>
              <p:nvPr/>
            </p:nvSpPr>
            <p:spPr>
              <a:xfrm>
                <a:off x="12585231"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33</a:t>
                </a:r>
                <a:endParaRPr sz="933"/>
              </a:p>
            </p:txBody>
          </p:sp>
          <p:sp>
            <p:nvSpPr>
              <p:cNvPr id="550" name="Google Shape;2893;p81">
                <a:extLst>
                  <a:ext uri="{FF2B5EF4-FFF2-40B4-BE49-F238E27FC236}">
                    <a16:creationId xmlns:a16="http://schemas.microsoft.com/office/drawing/2014/main" id="{111D41DD-E418-1D7F-A8B9-D51F9F793653}"/>
                  </a:ext>
                </a:extLst>
              </p:cNvPr>
              <p:cNvSpPr txBox="1"/>
              <p:nvPr/>
            </p:nvSpPr>
            <p:spPr>
              <a:xfrm>
                <a:off x="12970994" y="8234744"/>
                <a:ext cx="450600" cy="369300"/>
              </a:xfrm>
              <a:prstGeom prst="rect">
                <a:avLst/>
              </a:prstGeom>
              <a:noFill/>
              <a:ln>
                <a:noFill/>
              </a:ln>
            </p:spPr>
            <p:txBody>
              <a:bodyPr spcFirstLastPara="1" wrap="square" lIns="60950" tIns="60950" rIns="60950" bIns="60950" anchor="t" anchorCtr="0">
                <a:noAutofit/>
              </a:bodyPr>
              <a:lstStyle/>
              <a:p>
                <a:pPr algn="ctr">
                  <a:lnSpc>
                    <a:spcPct val="116000"/>
                  </a:lnSpc>
                  <a:buSzPts val="1800"/>
                </a:pPr>
                <a:r>
                  <a:rPr lang="en-US" sz="1200">
                    <a:solidFill>
                      <a:srgbClr val="6B6F72"/>
                    </a:solidFill>
                    <a:latin typeface="Lato"/>
                    <a:ea typeface="Lato"/>
                    <a:cs typeface="Lato"/>
                    <a:sym typeface="Lato"/>
                  </a:rPr>
                  <a:t>36</a:t>
                </a:r>
                <a:endParaRPr sz="933"/>
              </a:p>
            </p:txBody>
          </p:sp>
          <p:sp>
            <p:nvSpPr>
              <p:cNvPr id="551" name="Google Shape;2894;p81">
                <a:extLst>
                  <a:ext uri="{FF2B5EF4-FFF2-40B4-BE49-F238E27FC236}">
                    <a16:creationId xmlns:a16="http://schemas.microsoft.com/office/drawing/2014/main" id="{9AF0143B-DBE9-C43C-3EAF-1A0D8C941396}"/>
                  </a:ext>
                </a:extLst>
              </p:cNvPr>
              <p:cNvSpPr txBox="1"/>
              <p:nvPr/>
            </p:nvSpPr>
            <p:spPr>
              <a:xfrm>
                <a:off x="7508962" y="5705600"/>
                <a:ext cx="6145200" cy="369300"/>
              </a:xfrm>
              <a:prstGeom prst="rect">
                <a:avLst/>
              </a:prstGeom>
              <a:noFill/>
              <a:ln>
                <a:noFill/>
              </a:ln>
            </p:spPr>
            <p:txBody>
              <a:bodyPr spcFirstLastPara="1" wrap="square" lIns="60950" tIns="30467" rIns="60950" bIns="30467" anchor="t" anchorCtr="0">
                <a:noAutofit/>
              </a:bodyPr>
              <a:lstStyle/>
              <a:p>
                <a:pPr algn="ctr">
                  <a:buSzPts val="2100"/>
                </a:pPr>
                <a:r>
                  <a:rPr lang="en-US" b="1">
                    <a:solidFill>
                      <a:srgbClr val="3B4A56"/>
                    </a:solidFill>
                    <a:latin typeface="Lato"/>
                    <a:ea typeface="Lato"/>
                    <a:cs typeface="Lato"/>
                    <a:sym typeface="Lato"/>
                  </a:rPr>
                  <a:t>Turnover Distribution (by Month After Start Date)</a:t>
                </a:r>
                <a:endParaRPr b="1">
                  <a:solidFill>
                    <a:srgbClr val="3B4A56"/>
                  </a:solidFill>
                  <a:latin typeface="Lato"/>
                  <a:ea typeface="Lato"/>
                  <a:cs typeface="Lato"/>
                  <a:sym typeface="Lato"/>
                </a:endParaRPr>
              </a:p>
            </p:txBody>
          </p:sp>
        </p:grpSp>
        <p:grpSp>
          <p:nvGrpSpPr>
            <p:cNvPr id="53" name="Google Shape;2895;p81">
              <a:extLst>
                <a:ext uri="{FF2B5EF4-FFF2-40B4-BE49-F238E27FC236}">
                  <a16:creationId xmlns:a16="http://schemas.microsoft.com/office/drawing/2014/main" id="{2161A28D-F0DD-0D0B-DACA-A0B1458DE453}"/>
                </a:ext>
              </a:extLst>
            </p:cNvPr>
            <p:cNvGrpSpPr/>
            <p:nvPr/>
          </p:nvGrpSpPr>
          <p:grpSpPr>
            <a:xfrm>
              <a:off x="11215075" y="5547550"/>
              <a:ext cx="5509200" cy="553500"/>
              <a:chOff x="8071088" y="7094250"/>
              <a:chExt cx="5509200" cy="553500"/>
            </a:xfrm>
          </p:grpSpPr>
          <p:cxnSp>
            <p:nvCxnSpPr>
              <p:cNvPr id="524" name="Google Shape;2896;p81">
                <a:extLst>
                  <a:ext uri="{FF2B5EF4-FFF2-40B4-BE49-F238E27FC236}">
                    <a16:creationId xmlns:a16="http://schemas.microsoft.com/office/drawing/2014/main" id="{FE42CB83-C71B-6A14-A2F3-EC2A07C10421}"/>
                  </a:ext>
                </a:extLst>
              </p:cNvPr>
              <p:cNvCxnSpPr/>
              <p:nvPr/>
            </p:nvCxnSpPr>
            <p:spPr>
              <a:xfrm>
                <a:off x="8071088" y="7647750"/>
                <a:ext cx="5509200" cy="0"/>
              </a:xfrm>
              <a:prstGeom prst="straightConnector1">
                <a:avLst/>
              </a:prstGeom>
              <a:noFill/>
              <a:ln w="9525" cap="flat" cmpd="sng">
                <a:solidFill>
                  <a:srgbClr val="9E9E9E"/>
                </a:solidFill>
                <a:prstDash val="solid"/>
                <a:round/>
                <a:headEnd type="none" w="sm" len="sm"/>
                <a:tailEnd type="none" w="sm" len="sm"/>
              </a:ln>
            </p:spPr>
          </p:cxnSp>
          <p:cxnSp>
            <p:nvCxnSpPr>
              <p:cNvPr id="525" name="Google Shape;2897;p81">
                <a:extLst>
                  <a:ext uri="{FF2B5EF4-FFF2-40B4-BE49-F238E27FC236}">
                    <a16:creationId xmlns:a16="http://schemas.microsoft.com/office/drawing/2014/main" id="{7D69B5E7-ADF1-967D-1453-70C747BAF671}"/>
                  </a:ext>
                </a:extLst>
              </p:cNvPr>
              <p:cNvCxnSpPr/>
              <p:nvPr/>
            </p:nvCxnSpPr>
            <p:spPr>
              <a:xfrm>
                <a:off x="8071088" y="7463250"/>
                <a:ext cx="5509200" cy="0"/>
              </a:xfrm>
              <a:prstGeom prst="straightConnector1">
                <a:avLst/>
              </a:prstGeom>
              <a:noFill/>
              <a:ln w="9525" cap="flat" cmpd="sng">
                <a:solidFill>
                  <a:srgbClr val="9E9E9E"/>
                </a:solidFill>
                <a:prstDash val="solid"/>
                <a:round/>
                <a:headEnd type="none" w="sm" len="sm"/>
                <a:tailEnd type="none" w="sm" len="sm"/>
              </a:ln>
            </p:spPr>
          </p:cxnSp>
          <p:cxnSp>
            <p:nvCxnSpPr>
              <p:cNvPr id="526" name="Google Shape;2898;p81">
                <a:extLst>
                  <a:ext uri="{FF2B5EF4-FFF2-40B4-BE49-F238E27FC236}">
                    <a16:creationId xmlns:a16="http://schemas.microsoft.com/office/drawing/2014/main" id="{A87972E7-2549-6C14-0DB2-BBB321923673}"/>
                  </a:ext>
                </a:extLst>
              </p:cNvPr>
              <p:cNvCxnSpPr/>
              <p:nvPr/>
            </p:nvCxnSpPr>
            <p:spPr>
              <a:xfrm>
                <a:off x="8071088" y="7278750"/>
                <a:ext cx="5509200" cy="0"/>
              </a:xfrm>
              <a:prstGeom prst="straightConnector1">
                <a:avLst/>
              </a:prstGeom>
              <a:noFill/>
              <a:ln w="9525" cap="flat" cmpd="sng">
                <a:solidFill>
                  <a:srgbClr val="9E9E9E"/>
                </a:solidFill>
                <a:prstDash val="solid"/>
                <a:round/>
                <a:headEnd type="none" w="sm" len="sm"/>
                <a:tailEnd type="none" w="sm" len="sm"/>
              </a:ln>
            </p:spPr>
          </p:cxnSp>
          <p:cxnSp>
            <p:nvCxnSpPr>
              <p:cNvPr id="527" name="Google Shape;2899;p81">
                <a:extLst>
                  <a:ext uri="{FF2B5EF4-FFF2-40B4-BE49-F238E27FC236}">
                    <a16:creationId xmlns:a16="http://schemas.microsoft.com/office/drawing/2014/main" id="{0D4A8DE3-5045-C606-E48B-8E480CBEAADE}"/>
                  </a:ext>
                </a:extLst>
              </p:cNvPr>
              <p:cNvCxnSpPr/>
              <p:nvPr/>
            </p:nvCxnSpPr>
            <p:spPr>
              <a:xfrm>
                <a:off x="8071088" y="7094250"/>
                <a:ext cx="5509200" cy="0"/>
              </a:xfrm>
              <a:prstGeom prst="straightConnector1">
                <a:avLst/>
              </a:prstGeom>
              <a:noFill/>
              <a:ln w="9525" cap="flat" cmpd="sng">
                <a:solidFill>
                  <a:srgbClr val="9E9E9E"/>
                </a:solidFill>
                <a:prstDash val="solid"/>
                <a:round/>
                <a:headEnd type="none" w="sm" len="sm"/>
                <a:tailEnd type="none" w="sm" len="sm"/>
              </a:ln>
            </p:spPr>
          </p:cxnSp>
        </p:grpSp>
        <p:sp>
          <p:nvSpPr>
            <p:cNvPr id="54" name="Google Shape;2900;p81">
              <a:extLst>
                <a:ext uri="{FF2B5EF4-FFF2-40B4-BE49-F238E27FC236}">
                  <a16:creationId xmlns:a16="http://schemas.microsoft.com/office/drawing/2014/main" id="{8DE05A7C-A46F-B746-E0D6-4F2BDFD7256D}"/>
                </a:ext>
              </a:extLst>
            </p:cNvPr>
            <p:cNvSpPr/>
            <p:nvPr/>
          </p:nvSpPr>
          <p:spPr>
            <a:xfrm>
              <a:off x="11213575" y="5612925"/>
              <a:ext cx="1630800" cy="1773300"/>
            </a:xfrm>
            <a:prstGeom prst="rect">
              <a:avLst/>
            </a:prstGeom>
            <a:solidFill>
              <a:srgbClr val="FFFFFF"/>
            </a:solidFill>
            <a:ln>
              <a:noFill/>
            </a:ln>
            <a:effectLst>
              <a:outerShdw blurRad="300038" dist="19050" dir="5400000" algn="bl" rotWithShape="0">
                <a:srgbClr val="073763">
                  <a:alpha val="43137"/>
                </a:srgbClr>
              </a:outerShdw>
            </a:effectLst>
          </p:spPr>
          <p:txBody>
            <a:bodyPr spcFirstLastPara="1" wrap="square" lIns="60950" tIns="30467" rIns="60950" bIns="30467" anchor="ctr" anchorCtr="0">
              <a:noAutofit/>
            </a:bodyPr>
            <a:lstStyle/>
            <a:p>
              <a:pPr algn="ctr">
                <a:buSzPts val="1432"/>
              </a:pPr>
              <a:endParaRPr sz="955">
                <a:solidFill>
                  <a:schemeClr val="lt1"/>
                </a:solidFill>
              </a:endParaRPr>
            </a:p>
          </p:txBody>
        </p:sp>
        <p:sp>
          <p:nvSpPr>
            <p:cNvPr id="55" name="Google Shape;2901;p81">
              <a:extLst>
                <a:ext uri="{FF2B5EF4-FFF2-40B4-BE49-F238E27FC236}">
                  <a16:creationId xmlns:a16="http://schemas.microsoft.com/office/drawing/2014/main" id="{5E871372-3004-7EEB-A282-B843D95E140A}"/>
                </a:ext>
              </a:extLst>
            </p:cNvPr>
            <p:cNvSpPr/>
            <p:nvPr/>
          </p:nvSpPr>
          <p:spPr>
            <a:xfrm>
              <a:off x="11326500" y="6566728"/>
              <a:ext cx="204900" cy="8259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56" name="Google Shape;2902;p81">
              <a:extLst>
                <a:ext uri="{FF2B5EF4-FFF2-40B4-BE49-F238E27FC236}">
                  <a16:creationId xmlns:a16="http://schemas.microsoft.com/office/drawing/2014/main" id="{F92BCC39-A261-18E9-8057-84DFEFD34F3D}"/>
                </a:ext>
              </a:extLst>
            </p:cNvPr>
            <p:cNvSpPr/>
            <p:nvPr/>
          </p:nvSpPr>
          <p:spPr>
            <a:xfrm>
              <a:off x="11736100" y="6065572"/>
              <a:ext cx="204900" cy="13266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57" name="Google Shape;2903;p81">
              <a:extLst>
                <a:ext uri="{FF2B5EF4-FFF2-40B4-BE49-F238E27FC236}">
                  <a16:creationId xmlns:a16="http://schemas.microsoft.com/office/drawing/2014/main" id="{BAD02C2D-0F7E-CE9F-6EE4-EE486717D3B0}"/>
                </a:ext>
              </a:extLst>
            </p:cNvPr>
            <p:cNvSpPr/>
            <p:nvPr/>
          </p:nvSpPr>
          <p:spPr>
            <a:xfrm>
              <a:off x="12145675" y="5860776"/>
              <a:ext cx="204900" cy="15315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58" name="Google Shape;2904;p81">
              <a:extLst>
                <a:ext uri="{FF2B5EF4-FFF2-40B4-BE49-F238E27FC236}">
                  <a16:creationId xmlns:a16="http://schemas.microsoft.com/office/drawing/2014/main" id="{40C0DEE9-4478-5625-CE8B-16E161F65FB2}"/>
                </a:ext>
              </a:extLst>
            </p:cNvPr>
            <p:cNvSpPr/>
            <p:nvPr/>
          </p:nvSpPr>
          <p:spPr>
            <a:xfrm>
              <a:off x="12555250" y="6482324"/>
              <a:ext cx="204900" cy="9102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59" name="Google Shape;2905;p81">
              <a:extLst>
                <a:ext uri="{FF2B5EF4-FFF2-40B4-BE49-F238E27FC236}">
                  <a16:creationId xmlns:a16="http://schemas.microsoft.com/office/drawing/2014/main" id="{05F244E8-3510-583B-EF89-2B0E5800DF2D}"/>
                </a:ext>
              </a:extLst>
            </p:cNvPr>
            <p:cNvSpPr/>
            <p:nvPr/>
          </p:nvSpPr>
          <p:spPr>
            <a:xfrm>
              <a:off x="12964850" y="6751375"/>
              <a:ext cx="204900" cy="6411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60" name="Google Shape;2906;p81">
              <a:extLst>
                <a:ext uri="{FF2B5EF4-FFF2-40B4-BE49-F238E27FC236}">
                  <a16:creationId xmlns:a16="http://schemas.microsoft.com/office/drawing/2014/main" id="{088DCF5B-51F9-65F7-33DB-E9CC6B72C8FB}"/>
                </a:ext>
              </a:extLst>
            </p:cNvPr>
            <p:cNvSpPr/>
            <p:nvPr/>
          </p:nvSpPr>
          <p:spPr>
            <a:xfrm>
              <a:off x="13374425" y="6873825"/>
              <a:ext cx="204900" cy="5184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61" name="Google Shape;2907;p81">
              <a:extLst>
                <a:ext uri="{FF2B5EF4-FFF2-40B4-BE49-F238E27FC236}">
                  <a16:creationId xmlns:a16="http://schemas.microsoft.com/office/drawing/2014/main" id="{C788A652-C43A-FE44-0961-3DAA32132743}"/>
                </a:ext>
              </a:extLst>
            </p:cNvPr>
            <p:cNvSpPr/>
            <p:nvPr/>
          </p:nvSpPr>
          <p:spPr>
            <a:xfrm>
              <a:off x="13784000" y="6963162"/>
              <a:ext cx="204900" cy="4293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62" name="Google Shape;2908;p81">
              <a:extLst>
                <a:ext uri="{FF2B5EF4-FFF2-40B4-BE49-F238E27FC236}">
                  <a16:creationId xmlns:a16="http://schemas.microsoft.com/office/drawing/2014/main" id="{FDC8ECDE-8639-B723-D601-2DBFC3414974}"/>
                </a:ext>
              </a:extLst>
            </p:cNvPr>
            <p:cNvSpPr/>
            <p:nvPr/>
          </p:nvSpPr>
          <p:spPr>
            <a:xfrm>
              <a:off x="14193600" y="6982275"/>
              <a:ext cx="204900" cy="4101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63" name="Google Shape;2909;p81">
              <a:extLst>
                <a:ext uri="{FF2B5EF4-FFF2-40B4-BE49-F238E27FC236}">
                  <a16:creationId xmlns:a16="http://schemas.microsoft.com/office/drawing/2014/main" id="{4B805B67-2566-77C1-805A-AD2292ED6615}"/>
                </a:ext>
              </a:extLst>
            </p:cNvPr>
            <p:cNvSpPr/>
            <p:nvPr/>
          </p:nvSpPr>
          <p:spPr>
            <a:xfrm>
              <a:off x="14603175" y="6873925"/>
              <a:ext cx="204900" cy="5184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512" name="Google Shape;2910;p81">
              <a:extLst>
                <a:ext uri="{FF2B5EF4-FFF2-40B4-BE49-F238E27FC236}">
                  <a16:creationId xmlns:a16="http://schemas.microsoft.com/office/drawing/2014/main" id="{5C2FF5ED-7455-58F9-2E79-C29EBC5A2245}"/>
                </a:ext>
              </a:extLst>
            </p:cNvPr>
            <p:cNvSpPr/>
            <p:nvPr/>
          </p:nvSpPr>
          <p:spPr>
            <a:xfrm>
              <a:off x="15022275" y="6839226"/>
              <a:ext cx="204900" cy="5532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521" name="Google Shape;2911;p81">
              <a:extLst>
                <a:ext uri="{FF2B5EF4-FFF2-40B4-BE49-F238E27FC236}">
                  <a16:creationId xmlns:a16="http://schemas.microsoft.com/office/drawing/2014/main" id="{4FB1304C-2F3E-71CD-7647-C8C1FEF5BA56}"/>
                </a:ext>
              </a:extLst>
            </p:cNvPr>
            <p:cNvSpPr/>
            <p:nvPr/>
          </p:nvSpPr>
          <p:spPr>
            <a:xfrm>
              <a:off x="15431875" y="7040185"/>
              <a:ext cx="204900" cy="3522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522" name="Google Shape;2912;p81">
              <a:extLst>
                <a:ext uri="{FF2B5EF4-FFF2-40B4-BE49-F238E27FC236}">
                  <a16:creationId xmlns:a16="http://schemas.microsoft.com/office/drawing/2014/main" id="{5EA78B9F-DB4A-02B0-44FB-BF0E1CE7E4EA}"/>
                </a:ext>
              </a:extLst>
            </p:cNvPr>
            <p:cNvSpPr/>
            <p:nvPr/>
          </p:nvSpPr>
          <p:spPr>
            <a:xfrm>
              <a:off x="15841450" y="7022899"/>
              <a:ext cx="204900" cy="3693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sp>
          <p:nvSpPr>
            <p:cNvPr id="523" name="Google Shape;2913;p81">
              <a:extLst>
                <a:ext uri="{FF2B5EF4-FFF2-40B4-BE49-F238E27FC236}">
                  <a16:creationId xmlns:a16="http://schemas.microsoft.com/office/drawing/2014/main" id="{942B4E7B-0C3C-AF9F-BFBB-1A4258B47FC6}"/>
                </a:ext>
              </a:extLst>
            </p:cNvPr>
            <p:cNvSpPr/>
            <p:nvPr/>
          </p:nvSpPr>
          <p:spPr>
            <a:xfrm>
              <a:off x="16251025" y="6615512"/>
              <a:ext cx="204900" cy="777000"/>
            </a:xfrm>
            <a:prstGeom prst="rect">
              <a:avLst/>
            </a:prstGeom>
            <a:solidFill>
              <a:srgbClr val="48A8D7"/>
            </a:solidFill>
            <a:ln>
              <a:noFill/>
            </a:ln>
          </p:spPr>
          <p:txBody>
            <a:bodyPr spcFirstLastPara="1" wrap="square" lIns="60950" tIns="60950" rIns="60950" bIns="60950" anchor="ctr" anchorCtr="0">
              <a:noAutofit/>
            </a:bodyPr>
            <a:lstStyle/>
            <a:p>
              <a:pPr>
                <a:buSzPts val="1400"/>
              </a:pPr>
              <a:endParaRPr sz="933"/>
            </a:p>
          </p:txBody>
        </p:sp>
      </p:grpSp>
      <p:sp>
        <p:nvSpPr>
          <p:cNvPr id="554" name="Google Shape;516;p16">
            <a:extLst>
              <a:ext uri="{FF2B5EF4-FFF2-40B4-BE49-F238E27FC236}">
                <a16:creationId xmlns:a16="http://schemas.microsoft.com/office/drawing/2014/main" id="{BE3590EA-4A3A-D896-17B3-A17D8C89163F}"/>
              </a:ext>
            </a:extLst>
          </p:cNvPr>
          <p:cNvSpPr/>
          <p:nvPr/>
        </p:nvSpPr>
        <p:spPr>
          <a:xfrm>
            <a:off x="1632543" y="1945745"/>
            <a:ext cx="9128502" cy="609735"/>
          </a:xfrm>
          <a:prstGeom prst="rect">
            <a:avLst/>
          </a:prstGeom>
          <a:solidFill>
            <a:srgbClr val="FFFFFF"/>
          </a:solidFill>
          <a:ln>
            <a:noFill/>
          </a:ln>
        </p:spPr>
        <p:txBody>
          <a:bodyPr spcFirstLastPara="1" wrap="square" lIns="100733" tIns="100733" rIns="100733" bIns="100733" anchor="ctr" anchorCtr="0">
            <a:noAutofit/>
          </a:bodyPr>
          <a:lstStyle/>
          <a:p>
            <a:pPr>
              <a:buSzPts val="1150"/>
            </a:pPr>
            <a:endParaRPr sz="1533"/>
          </a:p>
        </p:txBody>
      </p:sp>
      <p:sp>
        <p:nvSpPr>
          <p:cNvPr id="555" name="Google Shape;517;p16">
            <a:extLst>
              <a:ext uri="{FF2B5EF4-FFF2-40B4-BE49-F238E27FC236}">
                <a16:creationId xmlns:a16="http://schemas.microsoft.com/office/drawing/2014/main" id="{778DF44D-19FB-8923-AD78-FB290A7020CA}"/>
              </a:ext>
            </a:extLst>
          </p:cNvPr>
          <p:cNvSpPr txBox="1"/>
          <p:nvPr/>
        </p:nvSpPr>
        <p:spPr>
          <a:xfrm>
            <a:off x="2165977" y="2065126"/>
            <a:ext cx="8987740" cy="394004"/>
          </a:xfrm>
          <a:prstGeom prst="rect">
            <a:avLst/>
          </a:prstGeom>
          <a:noFill/>
          <a:ln>
            <a:noFill/>
          </a:ln>
        </p:spPr>
        <p:txBody>
          <a:bodyPr spcFirstLastPara="1" wrap="square" lIns="0" tIns="0" rIns="0" bIns="0" anchor="t" anchorCtr="0">
            <a:noAutofit/>
          </a:bodyPr>
          <a:lstStyle/>
          <a:p>
            <a:pPr>
              <a:buSzPts val="1500"/>
            </a:pPr>
            <a:r>
              <a:rPr lang="en-US" sz="2000" dirty="0">
                <a:solidFill>
                  <a:srgbClr val="48A8D7"/>
                </a:solidFill>
                <a:latin typeface="Lato"/>
                <a:ea typeface="Lato"/>
                <a:cs typeface="Lato"/>
                <a:sym typeface="Lato"/>
              </a:rPr>
              <a:t>Identify </a:t>
            </a:r>
            <a:r>
              <a:rPr lang="en-US" sz="2000" b="1" u="sng" dirty="0">
                <a:solidFill>
                  <a:srgbClr val="48A8D7"/>
                </a:solidFill>
                <a:latin typeface="Lato"/>
                <a:ea typeface="Lato"/>
                <a:cs typeface="Lato"/>
                <a:sym typeface="Lato"/>
              </a:rPr>
              <a:t>when</a:t>
            </a:r>
            <a:r>
              <a:rPr lang="en-US" sz="2000" b="1" dirty="0">
                <a:solidFill>
                  <a:srgbClr val="48A8D7"/>
                </a:solidFill>
                <a:latin typeface="Lato"/>
                <a:ea typeface="Lato"/>
                <a:cs typeface="Lato"/>
                <a:sym typeface="Lato"/>
              </a:rPr>
              <a:t> </a:t>
            </a:r>
            <a:r>
              <a:rPr lang="en-US" sz="2000" dirty="0">
                <a:solidFill>
                  <a:srgbClr val="48A8D7"/>
                </a:solidFill>
                <a:latin typeface="Lato"/>
                <a:ea typeface="Lato"/>
                <a:cs typeface="Lato"/>
                <a:sym typeface="Lato"/>
              </a:rPr>
              <a:t>most of turnover is happening (in relation to start-date)</a:t>
            </a:r>
            <a:endParaRPr lang="en-US" sz="2000" dirty="0"/>
          </a:p>
        </p:txBody>
      </p:sp>
      <p:sp>
        <p:nvSpPr>
          <p:cNvPr id="556" name="Google Shape;518;p16">
            <a:extLst>
              <a:ext uri="{FF2B5EF4-FFF2-40B4-BE49-F238E27FC236}">
                <a16:creationId xmlns:a16="http://schemas.microsoft.com/office/drawing/2014/main" id="{F0179976-8289-4C7F-2DCF-B67D23E3AF70}"/>
              </a:ext>
            </a:extLst>
          </p:cNvPr>
          <p:cNvSpPr/>
          <p:nvPr/>
        </p:nvSpPr>
        <p:spPr>
          <a:xfrm>
            <a:off x="1349259" y="1982695"/>
            <a:ext cx="546800" cy="523000"/>
          </a:xfrm>
          <a:prstGeom prst="ellipse">
            <a:avLst/>
          </a:prstGeom>
          <a:solidFill>
            <a:srgbClr val="48A8D7"/>
          </a:solidFill>
          <a:ln>
            <a:noFill/>
          </a:ln>
        </p:spPr>
        <p:txBody>
          <a:bodyPr spcFirstLastPara="1" wrap="square" lIns="100733" tIns="100733" rIns="100733" bIns="100733" anchor="ctr" anchorCtr="0">
            <a:noAutofit/>
          </a:bodyPr>
          <a:lstStyle/>
          <a:p>
            <a:pPr algn="ctr">
              <a:buSzPts val="2050"/>
            </a:pPr>
            <a:r>
              <a:rPr lang="en-US" sz="2733" dirty="0">
                <a:solidFill>
                  <a:srgbClr val="FFFFFF"/>
                </a:solidFill>
                <a:latin typeface="Lato Black"/>
                <a:ea typeface="Lato Black"/>
                <a:cs typeface="Lato Black"/>
                <a:sym typeface="Lato Black"/>
              </a:rPr>
              <a:t>2</a:t>
            </a:r>
            <a:endParaRPr sz="2733" dirty="0">
              <a:solidFill>
                <a:srgbClr val="FFFFFF"/>
              </a:solidFill>
              <a:latin typeface="Lato Black"/>
              <a:ea typeface="Lato Black"/>
              <a:cs typeface="Lato Black"/>
              <a:sym typeface="Lato Black"/>
            </a:endParaRPr>
          </a:p>
        </p:txBody>
      </p:sp>
    </p:spTree>
    <p:extLst>
      <p:ext uri="{BB962C8B-B14F-4D97-AF65-F5344CB8AC3E}">
        <p14:creationId xmlns:p14="http://schemas.microsoft.com/office/powerpoint/2010/main" val="9562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16"/>
          <p:cNvPicPr preferRelativeResize="0"/>
          <p:nvPr/>
        </p:nvPicPr>
        <p:blipFill rotWithShape="1">
          <a:blip r:embed="rId3">
            <a:alphaModFix/>
          </a:blip>
          <a:srcRect/>
          <a:stretch/>
        </p:blipFill>
        <p:spPr>
          <a:xfrm>
            <a:off x="11369434" y="4828033"/>
            <a:ext cx="632967" cy="683616"/>
          </a:xfrm>
          <a:prstGeom prst="rect">
            <a:avLst/>
          </a:prstGeom>
          <a:noFill/>
          <a:ln>
            <a:noFill/>
          </a:ln>
        </p:spPr>
      </p:pic>
      <p:sp>
        <p:nvSpPr>
          <p:cNvPr id="514" name="Google Shape;514;p16"/>
          <p:cNvSpPr txBox="1"/>
          <p:nvPr/>
        </p:nvSpPr>
        <p:spPr>
          <a:xfrm>
            <a:off x="1038117" y="962233"/>
            <a:ext cx="10115600" cy="563600"/>
          </a:xfrm>
          <a:prstGeom prst="rect">
            <a:avLst/>
          </a:prstGeom>
          <a:noFill/>
          <a:ln>
            <a:noFill/>
          </a:ln>
        </p:spPr>
        <p:txBody>
          <a:bodyPr spcFirstLastPara="1" wrap="square" lIns="100733" tIns="100733" rIns="100733" bIns="100733" anchor="t" anchorCtr="0">
            <a:noAutofit/>
          </a:bodyPr>
          <a:lstStyle/>
          <a:p>
            <a:pPr algn="ctr">
              <a:lnSpc>
                <a:spcPct val="115000"/>
              </a:lnSpc>
              <a:spcAft>
                <a:spcPts val="1133"/>
              </a:spcAft>
              <a:buSzPts val="1800"/>
            </a:pPr>
            <a:r>
              <a:rPr lang="en-US" sz="2400" dirty="0">
                <a:latin typeface="Lato Black"/>
                <a:ea typeface="Lato Black"/>
                <a:cs typeface="Lato Black"/>
                <a:sym typeface="Lato Black"/>
              </a:rPr>
              <a:t>Tips for diagnosing what’s causing your turnover</a:t>
            </a:r>
            <a:endParaRPr sz="2400" dirty="0">
              <a:latin typeface="Lato Black"/>
              <a:ea typeface="Lato Black"/>
              <a:cs typeface="Lato Black"/>
              <a:sym typeface="Lato Black"/>
            </a:endParaRPr>
          </a:p>
        </p:txBody>
      </p:sp>
      <p:grpSp>
        <p:nvGrpSpPr>
          <p:cNvPr id="515" name="Google Shape;515;p16"/>
          <p:cNvGrpSpPr/>
          <p:nvPr/>
        </p:nvGrpSpPr>
        <p:grpSpPr>
          <a:xfrm>
            <a:off x="1349259" y="2292255"/>
            <a:ext cx="9804458" cy="609735"/>
            <a:chOff x="2023887" y="2644492"/>
            <a:chExt cx="14706686" cy="914602"/>
          </a:xfrm>
        </p:grpSpPr>
        <p:sp>
          <p:nvSpPr>
            <p:cNvPr id="516" name="Google Shape;516;p16"/>
            <p:cNvSpPr/>
            <p:nvPr/>
          </p:nvSpPr>
          <p:spPr>
            <a:xfrm>
              <a:off x="2448813" y="2644492"/>
              <a:ext cx="13692752" cy="914602"/>
            </a:xfrm>
            <a:prstGeom prst="rect">
              <a:avLst/>
            </a:prstGeom>
            <a:solidFill>
              <a:srgbClr val="FFFFFF"/>
            </a:solidFill>
            <a:ln>
              <a:noFill/>
            </a:ln>
          </p:spPr>
          <p:txBody>
            <a:bodyPr spcFirstLastPara="1" wrap="square" lIns="100733" tIns="100733" rIns="100733" bIns="100733" anchor="ctr" anchorCtr="0">
              <a:noAutofit/>
            </a:bodyPr>
            <a:lstStyle/>
            <a:p>
              <a:pPr>
                <a:buSzPts val="1150"/>
              </a:pPr>
              <a:endParaRPr sz="1533"/>
            </a:p>
          </p:txBody>
        </p:sp>
        <p:sp>
          <p:nvSpPr>
            <p:cNvPr id="517" name="Google Shape;517;p16"/>
            <p:cNvSpPr txBox="1"/>
            <p:nvPr/>
          </p:nvSpPr>
          <p:spPr>
            <a:xfrm>
              <a:off x="3248964" y="2852438"/>
              <a:ext cx="13481609" cy="591006"/>
            </a:xfrm>
            <a:prstGeom prst="rect">
              <a:avLst/>
            </a:prstGeom>
            <a:noFill/>
            <a:ln>
              <a:noFill/>
            </a:ln>
          </p:spPr>
          <p:txBody>
            <a:bodyPr spcFirstLastPara="1" wrap="square" lIns="0" tIns="0" rIns="0" bIns="0" anchor="t" anchorCtr="0">
              <a:noAutofit/>
            </a:bodyPr>
            <a:lstStyle/>
            <a:p>
              <a:pPr>
                <a:buSzPts val="1500"/>
              </a:pPr>
              <a:r>
                <a:rPr lang="en-US" sz="2000" b="1" dirty="0">
                  <a:solidFill>
                    <a:srgbClr val="48A8D7"/>
                  </a:solidFill>
                  <a:latin typeface="Lato"/>
                  <a:ea typeface="Lato"/>
                  <a:cs typeface="Lato"/>
                  <a:sym typeface="Lato"/>
                </a:rPr>
                <a:t>Identify how much turnover varies across employees in the same job</a:t>
              </a:r>
              <a:endParaRPr dirty="0"/>
            </a:p>
          </p:txBody>
        </p:sp>
        <p:sp>
          <p:nvSpPr>
            <p:cNvPr id="518" name="Google Shape;518;p16"/>
            <p:cNvSpPr/>
            <p:nvPr/>
          </p:nvSpPr>
          <p:spPr>
            <a:xfrm>
              <a:off x="2023887" y="2699917"/>
              <a:ext cx="820200" cy="784500"/>
            </a:xfrm>
            <a:prstGeom prst="ellipse">
              <a:avLst/>
            </a:prstGeom>
            <a:solidFill>
              <a:srgbClr val="48A8D7"/>
            </a:solidFill>
            <a:ln>
              <a:noFill/>
            </a:ln>
          </p:spPr>
          <p:txBody>
            <a:bodyPr spcFirstLastPara="1" wrap="square" lIns="100733" tIns="100733" rIns="100733" bIns="100733" anchor="ctr" anchorCtr="0">
              <a:noAutofit/>
            </a:bodyPr>
            <a:lstStyle/>
            <a:p>
              <a:pPr algn="ctr">
                <a:buSzPts val="2050"/>
              </a:pPr>
              <a:r>
                <a:rPr lang="en-US" sz="2733" dirty="0">
                  <a:solidFill>
                    <a:srgbClr val="FFFFFF"/>
                  </a:solidFill>
                  <a:latin typeface="Lato Black"/>
                  <a:ea typeface="Lato Black"/>
                  <a:cs typeface="Lato Black"/>
                  <a:sym typeface="Lato Black"/>
                </a:rPr>
                <a:t>1</a:t>
              </a:r>
              <a:endParaRPr sz="2733" dirty="0">
                <a:solidFill>
                  <a:srgbClr val="FFFFFF"/>
                </a:solidFill>
                <a:latin typeface="Lato Black"/>
                <a:ea typeface="Lato Black"/>
                <a:cs typeface="Lato Black"/>
                <a:sym typeface="Lato Black"/>
              </a:endParaRPr>
            </a:p>
          </p:txBody>
        </p:sp>
      </p:grpSp>
      <p:pic>
        <p:nvPicPr>
          <p:cNvPr id="519" name="Google Shape;519;p16"/>
          <p:cNvPicPr preferRelativeResize="0"/>
          <p:nvPr/>
        </p:nvPicPr>
        <p:blipFill rotWithShape="1">
          <a:blip r:embed="rId4">
            <a:alphaModFix/>
          </a:blip>
          <a:srcRect r="44373"/>
          <a:stretch/>
        </p:blipFill>
        <p:spPr>
          <a:xfrm>
            <a:off x="10990045" y="5299631"/>
            <a:ext cx="1201956" cy="1294187"/>
          </a:xfrm>
          <a:prstGeom prst="rect">
            <a:avLst/>
          </a:prstGeom>
          <a:noFill/>
          <a:ln>
            <a:noFill/>
          </a:ln>
        </p:spPr>
      </p:pic>
      <p:sp>
        <p:nvSpPr>
          <p:cNvPr id="520" name="Google Shape;520;p16"/>
          <p:cNvSpPr txBox="1">
            <a:spLocks noGrp="1"/>
          </p:cNvSpPr>
          <p:nvPr>
            <p:ph type="sldNum" idx="4294967295"/>
          </p:nvPr>
        </p:nvSpPr>
        <p:spPr>
          <a:xfrm>
            <a:off x="16944916" y="9326435"/>
            <a:ext cx="1097400" cy="787500"/>
          </a:xfrm>
          <a:prstGeom prst="rect">
            <a:avLst/>
          </a:prstGeom>
          <a:noFill/>
          <a:ln>
            <a:noFill/>
          </a:ln>
        </p:spPr>
        <p:txBody>
          <a:bodyPr spcFirstLastPara="1" wrap="square" lIns="151133" tIns="151133" rIns="151133" bIns="151133" anchor="ctr" anchorCtr="0">
            <a:noAutofit/>
          </a:bodyPr>
          <a:lstStyle/>
          <a:p>
            <a:pPr>
              <a:buSzPts val="1700"/>
            </a:pPr>
            <a:fld id="{00000000-1234-1234-1234-123412341234}" type="slidenum">
              <a:rPr lang="en-US" sz="1700"/>
              <a:pPr>
                <a:buSzPts val="1700"/>
              </a:pPr>
              <a:t>17</a:t>
            </a:fld>
            <a:endParaRPr sz="1700"/>
          </a:p>
        </p:txBody>
      </p:sp>
      <p:grpSp>
        <p:nvGrpSpPr>
          <p:cNvPr id="2" name="Google Shape;515;p16">
            <a:extLst>
              <a:ext uri="{FF2B5EF4-FFF2-40B4-BE49-F238E27FC236}">
                <a16:creationId xmlns:a16="http://schemas.microsoft.com/office/drawing/2014/main" id="{9515DF18-A799-838D-7CC0-CFA2A7939B20}"/>
              </a:ext>
            </a:extLst>
          </p:cNvPr>
          <p:cNvGrpSpPr/>
          <p:nvPr/>
        </p:nvGrpSpPr>
        <p:grpSpPr>
          <a:xfrm>
            <a:off x="1349259" y="3422609"/>
            <a:ext cx="9804458" cy="609735"/>
            <a:chOff x="2023887" y="2644491"/>
            <a:chExt cx="14706686" cy="914602"/>
          </a:xfrm>
        </p:grpSpPr>
        <p:sp>
          <p:nvSpPr>
            <p:cNvPr id="3" name="Google Shape;516;p16">
              <a:extLst>
                <a:ext uri="{FF2B5EF4-FFF2-40B4-BE49-F238E27FC236}">
                  <a16:creationId xmlns:a16="http://schemas.microsoft.com/office/drawing/2014/main" id="{CE893A27-F946-9E3E-0BE8-7C9E23931D8D}"/>
                </a:ext>
              </a:extLst>
            </p:cNvPr>
            <p:cNvSpPr/>
            <p:nvPr/>
          </p:nvSpPr>
          <p:spPr>
            <a:xfrm>
              <a:off x="2448813" y="2644491"/>
              <a:ext cx="13692752" cy="914602"/>
            </a:xfrm>
            <a:prstGeom prst="rect">
              <a:avLst/>
            </a:prstGeom>
            <a:solidFill>
              <a:srgbClr val="FFFFFF"/>
            </a:solidFill>
            <a:ln>
              <a:noFill/>
            </a:ln>
          </p:spPr>
          <p:txBody>
            <a:bodyPr spcFirstLastPara="1" wrap="square" lIns="100733" tIns="100733" rIns="100733" bIns="100733" anchor="ctr" anchorCtr="0">
              <a:noAutofit/>
            </a:bodyPr>
            <a:lstStyle/>
            <a:p>
              <a:pPr>
                <a:buSzPts val="1150"/>
              </a:pPr>
              <a:endParaRPr sz="1533"/>
            </a:p>
          </p:txBody>
        </p:sp>
        <p:sp>
          <p:nvSpPr>
            <p:cNvPr id="4" name="Google Shape;517;p16">
              <a:extLst>
                <a:ext uri="{FF2B5EF4-FFF2-40B4-BE49-F238E27FC236}">
                  <a16:creationId xmlns:a16="http://schemas.microsoft.com/office/drawing/2014/main" id="{28A4B371-0C65-F075-7A2E-05E0B3D19136}"/>
                </a:ext>
              </a:extLst>
            </p:cNvPr>
            <p:cNvSpPr txBox="1"/>
            <p:nvPr/>
          </p:nvSpPr>
          <p:spPr>
            <a:xfrm>
              <a:off x="3248964" y="2823563"/>
              <a:ext cx="13481609" cy="591006"/>
            </a:xfrm>
            <a:prstGeom prst="rect">
              <a:avLst/>
            </a:prstGeom>
            <a:noFill/>
            <a:ln>
              <a:noFill/>
            </a:ln>
          </p:spPr>
          <p:txBody>
            <a:bodyPr spcFirstLastPara="1" wrap="square" lIns="0" tIns="0" rIns="0" bIns="0" anchor="t" anchorCtr="0">
              <a:noAutofit/>
            </a:bodyPr>
            <a:lstStyle/>
            <a:p>
              <a:pPr>
                <a:buSzPts val="1500"/>
              </a:pPr>
              <a:r>
                <a:rPr lang="en-US" sz="2000" b="1" dirty="0">
                  <a:solidFill>
                    <a:srgbClr val="48A8D7"/>
                  </a:solidFill>
                  <a:latin typeface="Lato"/>
                  <a:ea typeface="Lato"/>
                  <a:cs typeface="Lato"/>
                  <a:sym typeface="Lato"/>
                </a:rPr>
                <a:t>Identify when most of turnover is happening (in relation to start-date)</a:t>
              </a:r>
              <a:endParaRPr dirty="0"/>
            </a:p>
          </p:txBody>
        </p:sp>
        <p:sp>
          <p:nvSpPr>
            <p:cNvPr id="5" name="Google Shape;518;p16">
              <a:extLst>
                <a:ext uri="{FF2B5EF4-FFF2-40B4-BE49-F238E27FC236}">
                  <a16:creationId xmlns:a16="http://schemas.microsoft.com/office/drawing/2014/main" id="{4F1DDA5C-7E96-DCE5-2221-5BD8BBB90A26}"/>
                </a:ext>
              </a:extLst>
            </p:cNvPr>
            <p:cNvSpPr/>
            <p:nvPr/>
          </p:nvSpPr>
          <p:spPr>
            <a:xfrm>
              <a:off x="2023887" y="2699917"/>
              <a:ext cx="820200" cy="784500"/>
            </a:xfrm>
            <a:prstGeom prst="ellipse">
              <a:avLst/>
            </a:prstGeom>
            <a:solidFill>
              <a:srgbClr val="48A8D7"/>
            </a:solidFill>
            <a:ln>
              <a:noFill/>
            </a:ln>
          </p:spPr>
          <p:txBody>
            <a:bodyPr spcFirstLastPara="1" wrap="square" lIns="100733" tIns="100733" rIns="100733" bIns="100733" anchor="ctr" anchorCtr="0">
              <a:noAutofit/>
            </a:bodyPr>
            <a:lstStyle/>
            <a:p>
              <a:pPr algn="ctr">
                <a:buSzPts val="2050"/>
              </a:pPr>
              <a:r>
                <a:rPr lang="en-US" sz="2733" dirty="0">
                  <a:solidFill>
                    <a:srgbClr val="FFFFFF"/>
                  </a:solidFill>
                  <a:latin typeface="Lato Black"/>
                  <a:ea typeface="Lato Black"/>
                  <a:cs typeface="Lato Black"/>
                  <a:sym typeface="Lato Black"/>
                </a:rPr>
                <a:t>2</a:t>
              </a:r>
              <a:endParaRPr sz="2733" dirty="0">
                <a:solidFill>
                  <a:srgbClr val="FFFFFF"/>
                </a:solidFill>
                <a:latin typeface="Lato Black"/>
                <a:ea typeface="Lato Black"/>
                <a:cs typeface="Lato Black"/>
                <a:sym typeface="Lato Black"/>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Rectangle 2">
            <a:extLst>
              <a:ext uri="{FF2B5EF4-FFF2-40B4-BE49-F238E27FC236}">
                <a16:creationId xmlns:a16="http://schemas.microsoft.com/office/drawing/2014/main" id="{856C100A-4958-AA81-05E0-7716BCCF4913}"/>
              </a:ext>
            </a:extLst>
          </p:cNvPr>
          <p:cNvSpPr/>
          <p:nvPr/>
        </p:nvSpPr>
        <p:spPr>
          <a:xfrm>
            <a:off x="4632960" y="0"/>
            <a:ext cx="7559040" cy="6858000"/>
          </a:xfrm>
          <a:prstGeom prst="rect">
            <a:avLst/>
          </a:prstGeom>
          <a:solidFill>
            <a:srgbClr val="52A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solidFill>
                <a:srgbClr val="47A7D5"/>
              </a:solidFill>
            </a:endParaRPr>
          </a:p>
        </p:txBody>
      </p:sp>
      <p:sp>
        <p:nvSpPr>
          <p:cNvPr id="85" name="Google Shape;85;p2"/>
          <p:cNvSpPr txBox="1"/>
          <p:nvPr/>
        </p:nvSpPr>
        <p:spPr>
          <a:xfrm>
            <a:off x="643704" y="390459"/>
            <a:ext cx="2693856" cy="790907"/>
          </a:xfrm>
          <a:prstGeom prst="rect">
            <a:avLst/>
          </a:prstGeom>
          <a:noFill/>
          <a:ln>
            <a:noFill/>
          </a:ln>
        </p:spPr>
        <p:txBody>
          <a:bodyPr spcFirstLastPara="1" wrap="square" lIns="100767" tIns="100767" rIns="100767" bIns="100767" anchor="t" anchorCtr="0">
            <a:noAutofit/>
          </a:bodyPr>
          <a:lstStyle/>
          <a:p>
            <a:pPr>
              <a:buSzPts val="1500"/>
            </a:pPr>
            <a:r>
              <a:rPr lang="en-US" sz="3733"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sym typeface="Lato"/>
              </a:rPr>
              <a:t>SUMMARY</a:t>
            </a:r>
            <a:r>
              <a:rPr lang="en-US" sz="3733"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a:rPr>
              <a:t> </a:t>
            </a:r>
            <a:r>
              <a:rPr lang="en-US" sz="3733" dirty="0">
                <a:solidFill>
                  <a:srgbClr val="00B0F0"/>
                </a:solidFill>
                <a:latin typeface="Lato Heavy" panose="020F0502020204030203" pitchFamily="34" charset="0"/>
                <a:ea typeface="Lato Heavy" panose="020F0502020204030203" pitchFamily="34" charset="0"/>
                <a:cs typeface="Lato Heavy" panose="020F0502020204030203" pitchFamily="34" charset="0"/>
                <a:sym typeface="Lato"/>
              </a:rPr>
              <a:t>AGENDA</a:t>
            </a:r>
            <a:endParaRPr sz="3733" dirty="0">
              <a:solidFill>
                <a:srgbClr val="00B0F0"/>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 name="Rectangle 3">
            <a:extLst>
              <a:ext uri="{FF2B5EF4-FFF2-40B4-BE49-F238E27FC236}">
                <a16:creationId xmlns:a16="http://schemas.microsoft.com/office/drawing/2014/main" id="{9159B1E5-1B27-5813-1152-16AB6E2D87AC}"/>
              </a:ext>
            </a:extLst>
          </p:cNvPr>
          <p:cNvSpPr/>
          <p:nvPr/>
        </p:nvSpPr>
        <p:spPr>
          <a:xfrm>
            <a:off x="745303" y="1717964"/>
            <a:ext cx="1219200" cy="36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6" name="Google Shape;86;p2">
            <a:extLst>
              <a:ext uri="{FF2B5EF4-FFF2-40B4-BE49-F238E27FC236}">
                <a16:creationId xmlns:a16="http://schemas.microsoft.com/office/drawing/2014/main" id="{5F688A1E-CA20-FE61-1B20-A284293F8D57}"/>
              </a:ext>
            </a:extLst>
          </p:cNvPr>
          <p:cNvPicPr preferRelativeResize="0"/>
          <p:nvPr/>
        </p:nvPicPr>
        <p:blipFill rotWithShape="1">
          <a:blip r:embed="rId3">
            <a:alphaModFix/>
          </a:blip>
          <a:srcRect/>
          <a:stretch/>
        </p:blipFill>
        <p:spPr>
          <a:xfrm>
            <a:off x="520818" y="3206658"/>
            <a:ext cx="3686519" cy="2165212"/>
          </a:xfrm>
          <a:prstGeom prst="rect">
            <a:avLst/>
          </a:prstGeom>
          <a:noFill/>
          <a:ln>
            <a:noFill/>
          </a:ln>
        </p:spPr>
      </p:pic>
      <p:graphicFrame>
        <p:nvGraphicFramePr>
          <p:cNvPr id="2" name="Google Shape;84;p2">
            <a:extLst>
              <a:ext uri="{FF2B5EF4-FFF2-40B4-BE49-F238E27FC236}">
                <a16:creationId xmlns:a16="http://schemas.microsoft.com/office/drawing/2014/main" id="{A07271F1-1972-E880-5C74-CB182D70AEFD}"/>
              </a:ext>
            </a:extLst>
          </p:cNvPr>
          <p:cNvGraphicFramePr>
            <a:graphicFrameLocks/>
          </p:cNvGraphicFramePr>
          <p:nvPr>
            <p:extLst>
              <p:ext uri="{D42A27DB-BD31-4B8C-83A1-F6EECF244321}">
                <p14:modId xmlns:p14="http://schemas.microsoft.com/office/powerpoint/2010/main" val="1479995308"/>
              </p:ext>
            </p:extLst>
          </p:nvPr>
        </p:nvGraphicFramePr>
        <p:xfrm>
          <a:off x="5718811" y="1946706"/>
          <a:ext cx="4968240" cy="3291840"/>
        </p:xfrm>
        <a:graphic>
          <a:graphicData uri="http://schemas.openxmlformats.org/drawingml/2006/table">
            <a:tbl>
              <a:tblPr>
                <a:noFill/>
              </a:tblPr>
              <a:tblGrid>
                <a:gridCol w="4968240">
                  <a:extLst>
                    <a:ext uri="{9D8B030D-6E8A-4147-A177-3AD203B41FA5}">
                      <a16:colId xmlns:a16="http://schemas.microsoft.com/office/drawing/2014/main" val="20000"/>
                    </a:ext>
                  </a:extLst>
                </a:gridCol>
              </a:tblGrid>
              <a:tr h="822960">
                <a:tc>
                  <a:txBody>
                    <a:bodyPr/>
                    <a:lstStyle/>
                    <a:p>
                      <a:pPr marL="0" marR="25400" lvl="0" indent="0" algn="l" rtl="0">
                        <a:lnSpc>
                          <a:spcPct val="100000"/>
                        </a:lnSpc>
                        <a:spcBef>
                          <a:spcPts val="0"/>
                        </a:spcBef>
                        <a:spcAft>
                          <a:spcPts val="0"/>
                        </a:spcAft>
                        <a:buClr>
                          <a:srgbClr val="000000"/>
                        </a:buClr>
                        <a:buSzPts val="600"/>
                        <a:buFont typeface="Arial"/>
                        <a:buNone/>
                      </a:pPr>
                      <a:r>
                        <a:rPr lang="en-US" sz="180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Lato"/>
                        </a:rPr>
                        <a:t>Turnover is costly</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0957565"/>
                  </a:ext>
                </a:extLst>
              </a:tr>
              <a:tr h="822960">
                <a:tc>
                  <a:txBody>
                    <a:bodyPr/>
                    <a:lstStyle/>
                    <a:p>
                      <a:pPr marL="0" marR="25400" lvl="0" indent="0" algn="l" rtl="0">
                        <a:lnSpc>
                          <a:spcPct val="100000"/>
                        </a:lnSpc>
                        <a:spcBef>
                          <a:spcPts val="0"/>
                        </a:spcBef>
                        <a:spcAft>
                          <a:spcPts val="0"/>
                        </a:spcAft>
                        <a:buClr>
                          <a:srgbClr val="000000"/>
                        </a:buClr>
                        <a:buSzPts val="600"/>
                        <a:buFont typeface="Arial"/>
                        <a:buNone/>
                      </a:pPr>
                      <a:r>
                        <a:rPr lang="en-US" sz="180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Lato"/>
                        </a:rPr>
                        <a:t>Turnover is driven by many factors </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2960">
                <a:tc>
                  <a:txBody>
                    <a:bodyPr/>
                    <a:lstStyle/>
                    <a:p>
                      <a:pPr marL="0" marR="25400" lvl="0" indent="0" algn="l" rtl="0">
                        <a:lnSpc>
                          <a:spcPct val="100000"/>
                        </a:lnSpc>
                        <a:spcBef>
                          <a:spcPts val="0"/>
                        </a:spcBef>
                        <a:spcAft>
                          <a:spcPts val="0"/>
                        </a:spcAft>
                        <a:buClr>
                          <a:schemeClr val="dk1"/>
                        </a:buClr>
                        <a:buSzPts val="600"/>
                        <a:buFont typeface="Arial"/>
                        <a:buNone/>
                      </a:pPr>
                      <a:r>
                        <a:rPr lang="en-US" sz="1800" dirty="0">
                          <a:solidFill>
                            <a:schemeClr val="bg1"/>
                          </a:solidFill>
                          <a:latin typeface="Lato"/>
                          <a:ea typeface="Lato"/>
                          <a:cs typeface="Lato"/>
                          <a:sym typeface="Lato"/>
                        </a:rPr>
                        <a:t>How to diagnose what’s causing your turnover (&amp; why hiring is a likely cause)</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2960">
                <a:tc>
                  <a:txBody>
                    <a:bodyPr/>
                    <a:lstStyle/>
                    <a:p>
                      <a:pPr marL="0" marR="25400" lvl="0" indent="0" algn="l" rtl="0">
                        <a:lnSpc>
                          <a:spcPct val="100000"/>
                        </a:lnSpc>
                        <a:spcBef>
                          <a:spcPts val="0"/>
                        </a:spcBef>
                        <a:spcAft>
                          <a:spcPts val="0"/>
                        </a:spcAft>
                        <a:buClr>
                          <a:schemeClr val="dk1"/>
                        </a:buClr>
                        <a:buSzPts val="600"/>
                        <a:buFont typeface="Arial"/>
                        <a:buNone/>
                      </a:pPr>
                      <a:r>
                        <a:rPr lang="en-US" sz="1800" b="1" u="none" strike="noStrike" cap="none" dirty="0">
                          <a:solidFill>
                            <a:schemeClr val="tx1"/>
                          </a:solidFill>
                          <a:latin typeface="Lato Heavy" panose="020F0502020204030203" pitchFamily="34" charset="0"/>
                          <a:ea typeface="Lato Heavy" panose="020F0502020204030203" pitchFamily="34" charset="0"/>
                          <a:cs typeface="Lato Heavy" panose="020F0502020204030203" pitchFamily="34" charset="0"/>
                          <a:sym typeface="Lato"/>
                        </a:rPr>
                        <a:t>Tips for tackling your turnover </a:t>
                      </a:r>
                    </a:p>
                    <a:p>
                      <a:pPr marL="0" marR="25400" lvl="0" indent="0" algn="l" rtl="0">
                        <a:lnSpc>
                          <a:spcPct val="100000"/>
                        </a:lnSpc>
                        <a:spcBef>
                          <a:spcPts val="0"/>
                        </a:spcBef>
                        <a:spcAft>
                          <a:spcPts val="0"/>
                        </a:spcAft>
                        <a:buClr>
                          <a:schemeClr val="dk1"/>
                        </a:buClr>
                        <a:buSzPts val="600"/>
                        <a:buFont typeface="Arial"/>
                        <a:buNone/>
                      </a:pPr>
                      <a:r>
                        <a:rPr lang="en-US" sz="1800" b="1" u="none" strike="noStrike" cap="none" dirty="0">
                          <a:solidFill>
                            <a:schemeClr val="tx1"/>
                          </a:solidFill>
                          <a:latin typeface="Lato Heavy" panose="020F0502020204030203" pitchFamily="34" charset="0"/>
                          <a:ea typeface="Lato Heavy" panose="020F0502020204030203" pitchFamily="34" charset="0"/>
                          <a:cs typeface="Lato Heavy" panose="020F0502020204030203" pitchFamily="34" charset="0"/>
                          <a:sym typeface="Lato"/>
                        </a:rPr>
                        <a:t>(through improved hiring)</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4872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514;p16">
            <a:extLst>
              <a:ext uri="{FF2B5EF4-FFF2-40B4-BE49-F238E27FC236}">
                <a16:creationId xmlns:a16="http://schemas.microsoft.com/office/drawing/2014/main" id="{2C8D1E40-5904-2F64-83C1-C2A578276F26}"/>
              </a:ext>
            </a:extLst>
          </p:cNvPr>
          <p:cNvSpPr txBox="1"/>
          <p:nvPr/>
        </p:nvSpPr>
        <p:spPr>
          <a:xfrm>
            <a:off x="666642" y="1257508"/>
            <a:ext cx="3048108" cy="563600"/>
          </a:xfrm>
          <a:prstGeom prst="rect">
            <a:avLst/>
          </a:prstGeom>
          <a:noFill/>
          <a:ln>
            <a:noFill/>
          </a:ln>
        </p:spPr>
        <p:txBody>
          <a:bodyPr spcFirstLastPara="1" wrap="square" lIns="100733" tIns="100733" rIns="100733" bIns="100733" anchor="t" anchorCtr="0">
            <a:noAutofit/>
          </a:bodyPr>
          <a:lstStyle/>
          <a:p>
            <a:pPr>
              <a:lnSpc>
                <a:spcPct val="115000"/>
              </a:lnSpc>
              <a:spcAft>
                <a:spcPts val="1133"/>
              </a:spcAft>
              <a:buSzPts val="1800"/>
            </a:pPr>
            <a:r>
              <a:rPr lang="en-US" sz="3200" dirty="0">
                <a:latin typeface="Lato Black"/>
                <a:ea typeface="Lato Black"/>
                <a:cs typeface="Lato Black"/>
                <a:sym typeface="Lato Black"/>
              </a:rPr>
              <a:t>Tip # 1</a:t>
            </a:r>
          </a:p>
        </p:txBody>
      </p:sp>
      <p:sp>
        <p:nvSpPr>
          <p:cNvPr id="6" name="Google Shape;514;p16">
            <a:extLst>
              <a:ext uri="{FF2B5EF4-FFF2-40B4-BE49-F238E27FC236}">
                <a16:creationId xmlns:a16="http://schemas.microsoft.com/office/drawing/2014/main" id="{FB8835F6-B06D-3C68-F9A7-833E41CB8E7F}"/>
              </a:ext>
            </a:extLst>
          </p:cNvPr>
          <p:cNvSpPr txBox="1"/>
          <p:nvPr/>
        </p:nvSpPr>
        <p:spPr>
          <a:xfrm>
            <a:off x="666642" y="3028593"/>
            <a:ext cx="3048108" cy="563600"/>
          </a:xfrm>
          <a:prstGeom prst="rect">
            <a:avLst/>
          </a:prstGeom>
          <a:noFill/>
          <a:ln>
            <a:noFill/>
          </a:ln>
        </p:spPr>
        <p:txBody>
          <a:bodyPr spcFirstLastPara="1" wrap="square" lIns="100733" tIns="100733" rIns="100733" bIns="100733" anchor="t" anchorCtr="0">
            <a:noAutofit/>
          </a:bodyPr>
          <a:lstStyle/>
          <a:p>
            <a:pPr>
              <a:lnSpc>
                <a:spcPct val="115000"/>
              </a:lnSpc>
              <a:spcAft>
                <a:spcPts val="1133"/>
              </a:spcAft>
              <a:buSzPts val="1800"/>
            </a:pPr>
            <a:r>
              <a:rPr lang="en-US" sz="2400" dirty="0">
                <a:latin typeface="Lato Black"/>
                <a:ea typeface="Lato Black"/>
                <a:cs typeface="Lato Black"/>
                <a:sym typeface="Lato Black"/>
              </a:rPr>
              <a:t>Turnover Drivers This Method Covers </a:t>
            </a:r>
          </a:p>
        </p:txBody>
      </p:sp>
      <p:sp>
        <p:nvSpPr>
          <p:cNvPr id="7" name="TextBox 6">
            <a:extLst>
              <a:ext uri="{FF2B5EF4-FFF2-40B4-BE49-F238E27FC236}">
                <a16:creationId xmlns:a16="http://schemas.microsoft.com/office/drawing/2014/main" id="{2DB10BB4-9581-474E-DB26-B2836CE08AFF}"/>
              </a:ext>
            </a:extLst>
          </p:cNvPr>
          <p:cNvSpPr txBox="1"/>
          <p:nvPr/>
        </p:nvSpPr>
        <p:spPr>
          <a:xfrm>
            <a:off x="3924300" y="1390650"/>
            <a:ext cx="7010400" cy="1200329"/>
          </a:xfrm>
          <a:prstGeom prst="rect">
            <a:avLst/>
          </a:prstGeom>
          <a:noFill/>
        </p:spPr>
        <p:txBody>
          <a:bodyPr wrap="square" rtlCol="0">
            <a:spAutoFit/>
          </a:bodyPr>
          <a:lstStyle/>
          <a:p>
            <a:r>
              <a:rPr lang="en-US" sz="18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Be transparent </a:t>
            </a:r>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with the candidate about what the job is and isn’t (the highs and lows, reason people stay and reason people leave, etc.) – deploy a job preview where possible</a:t>
            </a:r>
          </a:p>
          <a:p>
            <a:endPar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71A3EDDD-2E13-8866-A411-C74ADC0B3EC5}"/>
              </a:ext>
            </a:extLst>
          </p:cNvPr>
          <p:cNvSpPr txBox="1"/>
          <p:nvPr/>
        </p:nvSpPr>
        <p:spPr>
          <a:xfrm>
            <a:off x="3924300" y="3142893"/>
            <a:ext cx="7010400" cy="1754326"/>
          </a:xfrm>
          <a:prstGeom prst="rect">
            <a:avLst/>
          </a:prstGeom>
          <a:noFill/>
        </p:spPr>
        <p:txBody>
          <a:bodyPr wrap="square" rtlCol="0">
            <a:spAutoFit/>
          </a:bodyPr>
          <a:lstStyle/>
          <a:p>
            <a:r>
              <a:rPr lang="en-US" sz="1800" b="1" dirty="0">
                <a:solidFill>
                  <a:srgbClr val="52A8D7"/>
                </a:solidFill>
                <a:latin typeface="Lato" panose="020F0502020204030203" pitchFamily="34" charset="0"/>
                <a:ea typeface="Lato" panose="020F0502020204030203" pitchFamily="34" charset="0"/>
                <a:cs typeface="Lato" panose="020F0502020204030203" pitchFamily="34" charset="0"/>
              </a:rPr>
              <a:t>Job Alignment: </a:t>
            </a:r>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Met expectations, Psychological contract breach, Fit</a:t>
            </a:r>
          </a:p>
          <a:p>
            <a:endPar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r>
              <a:rPr lang="en-US" sz="1800" b="1" dirty="0">
                <a:solidFill>
                  <a:srgbClr val="52A8D7"/>
                </a:solidFill>
                <a:latin typeface="Lato" panose="020F0502020204030203" pitchFamily="34" charset="0"/>
                <a:ea typeface="Lato" panose="020F0502020204030203" pitchFamily="34" charset="0"/>
                <a:cs typeface="Lato" panose="020F0502020204030203" pitchFamily="34" charset="0"/>
              </a:rPr>
              <a:t>Highs &amp; Lows: </a:t>
            </a:r>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Organization Support, Climate, Pay, Rewards offered, Organization Prestige, Organization Support, Organizational Commitment, Stress/exhaustion, Role conflict, Work/life conflict, Etc.</a:t>
            </a:r>
          </a:p>
        </p:txBody>
      </p:sp>
    </p:spTree>
    <p:extLst>
      <p:ext uri="{BB962C8B-B14F-4D97-AF65-F5344CB8AC3E}">
        <p14:creationId xmlns:p14="http://schemas.microsoft.com/office/powerpoint/2010/main" val="381147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Rectangle 2">
            <a:extLst>
              <a:ext uri="{FF2B5EF4-FFF2-40B4-BE49-F238E27FC236}">
                <a16:creationId xmlns:a16="http://schemas.microsoft.com/office/drawing/2014/main" id="{856C100A-4958-AA81-05E0-7716BCCF4913}"/>
              </a:ext>
            </a:extLst>
          </p:cNvPr>
          <p:cNvSpPr/>
          <p:nvPr/>
        </p:nvSpPr>
        <p:spPr>
          <a:xfrm>
            <a:off x="4632960" y="0"/>
            <a:ext cx="7559040" cy="6858000"/>
          </a:xfrm>
          <a:prstGeom prst="rect">
            <a:avLst/>
          </a:prstGeom>
          <a:solidFill>
            <a:srgbClr val="52A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solidFill>
                <a:srgbClr val="47A7D5"/>
              </a:solidFill>
            </a:endParaRPr>
          </a:p>
        </p:txBody>
      </p:sp>
      <p:sp>
        <p:nvSpPr>
          <p:cNvPr id="85" name="Google Shape;85;p2"/>
          <p:cNvSpPr txBox="1"/>
          <p:nvPr/>
        </p:nvSpPr>
        <p:spPr>
          <a:xfrm>
            <a:off x="643704" y="390459"/>
            <a:ext cx="2693856" cy="790907"/>
          </a:xfrm>
          <a:prstGeom prst="rect">
            <a:avLst/>
          </a:prstGeom>
          <a:noFill/>
          <a:ln>
            <a:noFill/>
          </a:ln>
        </p:spPr>
        <p:txBody>
          <a:bodyPr spcFirstLastPara="1" wrap="square" lIns="100767" tIns="100767" rIns="100767" bIns="100767" anchor="t" anchorCtr="0">
            <a:noAutofit/>
          </a:bodyPr>
          <a:lstStyle/>
          <a:p>
            <a:pPr>
              <a:buSzPts val="1500"/>
            </a:pPr>
            <a:r>
              <a:rPr lang="en-US" sz="3733"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sym typeface="Lato"/>
              </a:rPr>
              <a:t>SUMMARY</a:t>
            </a:r>
            <a:r>
              <a:rPr lang="en-US" sz="3733"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a:rPr>
              <a:t> </a:t>
            </a:r>
            <a:r>
              <a:rPr lang="en-US" sz="3733" dirty="0">
                <a:solidFill>
                  <a:srgbClr val="00B0F0"/>
                </a:solidFill>
                <a:latin typeface="Lato Heavy" panose="020F0502020204030203" pitchFamily="34" charset="0"/>
                <a:ea typeface="Lato Heavy" panose="020F0502020204030203" pitchFamily="34" charset="0"/>
                <a:cs typeface="Lato Heavy" panose="020F0502020204030203" pitchFamily="34" charset="0"/>
                <a:sym typeface="Lato"/>
              </a:rPr>
              <a:t>AGENDA</a:t>
            </a:r>
            <a:endParaRPr sz="3733" dirty="0">
              <a:solidFill>
                <a:srgbClr val="00B0F0"/>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 name="Rectangle 3">
            <a:extLst>
              <a:ext uri="{FF2B5EF4-FFF2-40B4-BE49-F238E27FC236}">
                <a16:creationId xmlns:a16="http://schemas.microsoft.com/office/drawing/2014/main" id="{9159B1E5-1B27-5813-1152-16AB6E2D87AC}"/>
              </a:ext>
            </a:extLst>
          </p:cNvPr>
          <p:cNvSpPr/>
          <p:nvPr/>
        </p:nvSpPr>
        <p:spPr>
          <a:xfrm>
            <a:off x="745303" y="1717964"/>
            <a:ext cx="1219200" cy="36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6" name="Google Shape;86;p2">
            <a:extLst>
              <a:ext uri="{FF2B5EF4-FFF2-40B4-BE49-F238E27FC236}">
                <a16:creationId xmlns:a16="http://schemas.microsoft.com/office/drawing/2014/main" id="{5F688A1E-CA20-FE61-1B20-A284293F8D57}"/>
              </a:ext>
            </a:extLst>
          </p:cNvPr>
          <p:cNvPicPr preferRelativeResize="0"/>
          <p:nvPr/>
        </p:nvPicPr>
        <p:blipFill rotWithShape="1">
          <a:blip r:embed="rId3">
            <a:alphaModFix/>
          </a:blip>
          <a:srcRect/>
          <a:stretch/>
        </p:blipFill>
        <p:spPr>
          <a:xfrm>
            <a:off x="520818" y="3206658"/>
            <a:ext cx="3686519" cy="2165212"/>
          </a:xfrm>
          <a:prstGeom prst="rect">
            <a:avLst/>
          </a:prstGeom>
          <a:noFill/>
          <a:ln>
            <a:noFill/>
          </a:ln>
        </p:spPr>
      </p:pic>
      <p:graphicFrame>
        <p:nvGraphicFramePr>
          <p:cNvPr id="2" name="Google Shape;84;p2">
            <a:extLst>
              <a:ext uri="{FF2B5EF4-FFF2-40B4-BE49-F238E27FC236}">
                <a16:creationId xmlns:a16="http://schemas.microsoft.com/office/drawing/2014/main" id="{A07271F1-1972-E880-5C74-CB182D70AEFD}"/>
              </a:ext>
            </a:extLst>
          </p:cNvPr>
          <p:cNvGraphicFramePr>
            <a:graphicFrameLocks/>
          </p:cNvGraphicFramePr>
          <p:nvPr>
            <p:extLst>
              <p:ext uri="{D42A27DB-BD31-4B8C-83A1-F6EECF244321}">
                <p14:modId xmlns:p14="http://schemas.microsoft.com/office/powerpoint/2010/main" val="3970828548"/>
              </p:ext>
            </p:extLst>
          </p:nvPr>
        </p:nvGraphicFramePr>
        <p:xfrm>
          <a:off x="5718811" y="1946706"/>
          <a:ext cx="4968240" cy="3291840"/>
        </p:xfrm>
        <a:graphic>
          <a:graphicData uri="http://schemas.openxmlformats.org/drawingml/2006/table">
            <a:tbl>
              <a:tblPr>
                <a:noFill/>
              </a:tblPr>
              <a:tblGrid>
                <a:gridCol w="4968240">
                  <a:extLst>
                    <a:ext uri="{9D8B030D-6E8A-4147-A177-3AD203B41FA5}">
                      <a16:colId xmlns:a16="http://schemas.microsoft.com/office/drawing/2014/main" val="20000"/>
                    </a:ext>
                  </a:extLst>
                </a:gridCol>
              </a:tblGrid>
              <a:tr h="822960">
                <a:tc>
                  <a:txBody>
                    <a:bodyPr/>
                    <a:lstStyle/>
                    <a:p>
                      <a:pPr marL="0" marR="25400" lvl="0" indent="0" algn="l" rtl="0">
                        <a:lnSpc>
                          <a:spcPct val="100000"/>
                        </a:lnSpc>
                        <a:spcBef>
                          <a:spcPts val="0"/>
                        </a:spcBef>
                        <a:spcAft>
                          <a:spcPts val="0"/>
                        </a:spcAft>
                        <a:buClr>
                          <a:srgbClr val="000000"/>
                        </a:buClr>
                        <a:buSzPts val="600"/>
                        <a:buFont typeface="Arial"/>
                        <a:buNone/>
                      </a:pPr>
                      <a:r>
                        <a:rPr lang="en-US" sz="180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Lato"/>
                        </a:rPr>
                        <a:t>Turnover is costly</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0957565"/>
                  </a:ext>
                </a:extLst>
              </a:tr>
              <a:tr h="822960">
                <a:tc>
                  <a:txBody>
                    <a:bodyPr/>
                    <a:lstStyle/>
                    <a:p>
                      <a:pPr marL="0" marR="25400" lvl="0" indent="0" algn="l" rtl="0">
                        <a:lnSpc>
                          <a:spcPct val="100000"/>
                        </a:lnSpc>
                        <a:spcBef>
                          <a:spcPts val="0"/>
                        </a:spcBef>
                        <a:spcAft>
                          <a:spcPts val="0"/>
                        </a:spcAft>
                        <a:buClr>
                          <a:srgbClr val="000000"/>
                        </a:buClr>
                        <a:buSzPts val="600"/>
                        <a:buFont typeface="Arial"/>
                        <a:buNone/>
                      </a:pPr>
                      <a:r>
                        <a:rPr lang="en-US" sz="1800" u="none" strike="noStrike" cap="none" dirty="0">
                          <a:solidFill>
                            <a:schemeClr val="bg1"/>
                          </a:solidFill>
                          <a:latin typeface="Lato"/>
                          <a:ea typeface="Lato"/>
                          <a:cs typeface="Lato"/>
                          <a:sym typeface="Lato"/>
                        </a:rPr>
                        <a:t>Turnover is driven by many factors </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2960">
                <a:tc>
                  <a:txBody>
                    <a:bodyPr/>
                    <a:lstStyle/>
                    <a:p>
                      <a:pPr marL="0" marR="25400" lvl="0" indent="0" algn="l" rtl="0">
                        <a:lnSpc>
                          <a:spcPct val="100000"/>
                        </a:lnSpc>
                        <a:spcBef>
                          <a:spcPts val="0"/>
                        </a:spcBef>
                        <a:spcAft>
                          <a:spcPts val="0"/>
                        </a:spcAft>
                        <a:buClr>
                          <a:schemeClr val="dk1"/>
                        </a:buClr>
                        <a:buSzPts val="600"/>
                        <a:buFont typeface="Arial"/>
                        <a:buNone/>
                      </a:pPr>
                      <a:r>
                        <a:rPr lang="en-US" sz="1800" dirty="0">
                          <a:solidFill>
                            <a:schemeClr val="bg1"/>
                          </a:solidFill>
                          <a:latin typeface="Lato"/>
                          <a:ea typeface="Lato"/>
                          <a:cs typeface="Lato"/>
                          <a:sym typeface="Lato"/>
                        </a:rPr>
                        <a:t>How to diagnose what’s causing your turnover (&amp; why hiring is a likely cause)</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2960">
                <a:tc>
                  <a:txBody>
                    <a:bodyPr/>
                    <a:lstStyle/>
                    <a:p>
                      <a:pPr marL="0" marR="25400" lvl="0" indent="0" algn="l" rtl="0">
                        <a:lnSpc>
                          <a:spcPct val="100000"/>
                        </a:lnSpc>
                        <a:spcBef>
                          <a:spcPts val="0"/>
                        </a:spcBef>
                        <a:spcAft>
                          <a:spcPts val="0"/>
                        </a:spcAft>
                        <a:buClr>
                          <a:schemeClr val="dk1"/>
                        </a:buClr>
                        <a:buSzPts val="600"/>
                        <a:buFont typeface="Arial"/>
                        <a:buNone/>
                      </a:pPr>
                      <a:r>
                        <a:rPr lang="en-US" sz="1800" u="none" strike="noStrike" cap="none" dirty="0">
                          <a:solidFill>
                            <a:schemeClr val="bg1"/>
                          </a:solidFill>
                          <a:latin typeface="Lato"/>
                          <a:ea typeface="Lato"/>
                          <a:cs typeface="Lato"/>
                          <a:sym typeface="Lato"/>
                        </a:rPr>
                        <a:t>Tips for tackling your turnover </a:t>
                      </a:r>
                    </a:p>
                    <a:p>
                      <a:pPr marL="0" marR="25400" lvl="0" indent="0" algn="l" rtl="0">
                        <a:lnSpc>
                          <a:spcPct val="100000"/>
                        </a:lnSpc>
                        <a:spcBef>
                          <a:spcPts val="0"/>
                        </a:spcBef>
                        <a:spcAft>
                          <a:spcPts val="0"/>
                        </a:spcAft>
                        <a:buClr>
                          <a:schemeClr val="dk1"/>
                        </a:buClr>
                        <a:buSzPts val="600"/>
                        <a:buFont typeface="Arial"/>
                        <a:buNone/>
                      </a:pPr>
                      <a:r>
                        <a:rPr lang="en-US" sz="1800" u="none" strike="noStrike" cap="none" dirty="0">
                          <a:solidFill>
                            <a:schemeClr val="bg1"/>
                          </a:solidFill>
                          <a:latin typeface="Lato"/>
                          <a:ea typeface="Lato"/>
                          <a:cs typeface="Lato"/>
                          <a:sym typeface="Lato"/>
                        </a:rPr>
                        <a:t>(through improved hiring)</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7626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514;p16">
            <a:extLst>
              <a:ext uri="{FF2B5EF4-FFF2-40B4-BE49-F238E27FC236}">
                <a16:creationId xmlns:a16="http://schemas.microsoft.com/office/drawing/2014/main" id="{2C8D1E40-5904-2F64-83C1-C2A578276F26}"/>
              </a:ext>
            </a:extLst>
          </p:cNvPr>
          <p:cNvSpPr txBox="1"/>
          <p:nvPr/>
        </p:nvSpPr>
        <p:spPr>
          <a:xfrm>
            <a:off x="666642" y="1257508"/>
            <a:ext cx="3048108" cy="563600"/>
          </a:xfrm>
          <a:prstGeom prst="rect">
            <a:avLst/>
          </a:prstGeom>
          <a:noFill/>
          <a:ln>
            <a:noFill/>
          </a:ln>
        </p:spPr>
        <p:txBody>
          <a:bodyPr spcFirstLastPara="1" wrap="square" lIns="100733" tIns="100733" rIns="100733" bIns="100733" anchor="t" anchorCtr="0">
            <a:noAutofit/>
          </a:bodyPr>
          <a:lstStyle/>
          <a:p>
            <a:pPr>
              <a:lnSpc>
                <a:spcPct val="115000"/>
              </a:lnSpc>
              <a:spcAft>
                <a:spcPts val="1133"/>
              </a:spcAft>
              <a:buSzPts val="1800"/>
            </a:pPr>
            <a:r>
              <a:rPr lang="en-US" sz="3200" dirty="0">
                <a:latin typeface="Lato Black"/>
                <a:ea typeface="Lato Black"/>
                <a:cs typeface="Lato Black"/>
                <a:sym typeface="Lato Black"/>
              </a:rPr>
              <a:t>Tip # 2</a:t>
            </a:r>
          </a:p>
        </p:txBody>
      </p:sp>
      <p:sp>
        <p:nvSpPr>
          <p:cNvPr id="6" name="Google Shape;514;p16">
            <a:extLst>
              <a:ext uri="{FF2B5EF4-FFF2-40B4-BE49-F238E27FC236}">
                <a16:creationId xmlns:a16="http://schemas.microsoft.com/office/drawing/2014/main" id="{FB8835F6-B06D-3C68-F9A7-833E41CB8E7F}"/>
              </a:ext>
            </a:extLst>
          </p:cNvPr>
          <p:cNvSpPr txBox="1"/>
          <p:nvPr/>
        </p:nvSpPr>
        <p:spPr>
          <a:xfrm>
            <a:off x="666642" y="3028593"/>
            <a:ext cx="3048108" cy="563600"/>
          </a:xfrm>
          <a:prstGeom prst="rect">
            <a:avLst/>
          </a:prstGeom>
          <a:noFill/>
          <a:ln>
            <a:noFill/>
          </a:ln>
        </p:spPr>
        <p:txBody>
          <a:bodyPr spcFirstLastPara="1" wrap="square" lIns="100733" tIns="100733" rIns="100733" bIns="100733" anchor="t" anchorCtr="0">
            <a:noAutofit/>
          </a:bodyPr>
          <a:lstStyle/>
          <a:p>
            <a:pPr>
              <a:lnSpc>
                <a:spcPct val="115000"/>
              </a:lnSpc>
              <a:spcAft>
                <a:spcPts val="1133"/>
              </a:spcAft>
              <a:buSzPts val="1800"/>
            </a:pPr>
            <a:r>
              <a:rPr lang="en-US" sz="2400" dirty="0">
                <a:latin typeface="Lato Black"/>
                <a:ea typeface="Lato Black"/>
                <a:cs typeface="Lato Black"/>
                <a:sym typeface="Lato Black"/>
              </a:rPr>
              <a:t>Turnover Drivers This Method Covers </a:t>
            </a:r>
          </a:p>
        </p:txBody>
      </p:sp>
      <p:sp>
        <p:nvSpPr>
          <p:cNvPr id="7" name="TextBox 6">
            <a:extLst>
              <a:ext uri="{FF2B5EF4-FFF2-40B4-BE49-F238E27FC236}">
                <a16:creationId xmlns:a16="http://schemas.microsoft.com/office/drawing/2014/main" id="{2DB10BB4-9581-474E-DB26-B2836CE08AFF}"/>
              </a:ext>
            </a:extLst>
          </p:cNvPr>
          <p:cNvSpPr txBox="1"/>
          <p:nvPr/>
        </p:nvSpPr>
        <p:spPr>
          <a:xfrm>
            <a:off x="3924300" y="1390650"/>
            <a:ext cx="7010400" cy="646331"/>
          </a:xfrm>
          <a:prstGeom prst="rect">
            <a:avLst/>
          </a:prstGeom>
          <a:noFill/>
        </p:spPr>
        <p:txBody>
          <a:bodyPr wrap="square" rtlCol="0">
            <a:spAutoFit/>
          </a:bodyPr>
          <a:lstStyle/>
          <a:p>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Identify which </a:t>
            </a:r>
            <a:r>
              <a:rPr lang="en-US" sz="18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employee attributes </a:t>
            </a:r>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lead to performance and retention (assessments are great for this)</a:t>
            </a:r>
          </a:p>
        </p:txBody>
      </p:sp>
      <p:sp>
        <p:nvSpPr>
          <p:cNvPr id="8" name="TextBox 7">
            <a:extLst>
              <a:ext uri="{FF2B5EF4-FFF2-40B4-BE49-F238E27FC236}">
                <a16:creationId xmlns:a16="http://schemas.microsoft.com/office/drawing/2014/main" id="{71A3EDDD-2E13-8866-A411-C74ADC0B3EC5}"/>
              </a:ext>
            </a:extLst>
          </p:cNvPr>
          <p:cNvSpPr txBox="1"/>
          <p:nvPr/>
        </p:nvSpPr>
        <p:spPr>
          <a:xfrm>
            <a:off x="3924300" y="3142893"/>
            <a:ext cx="6448425" cy="1477328"/>
          </a:xfrm>
          <a:prstGeom prst="rect">
            <a:avLst/>
          </a:prstGeom>
          <a:noFill/>
        </p:spPr>
        <p:txBody>
          <a:bodyPr wrap="square" rtlCol="0">
            <a:spAutoFit/>
          </a:bodyPr>
          <a:lstStyle/>
          <a:p>
            <a:r>
              <a:rPr lang="en-US" sz="1800" b="1" dirty="0">
                <a:solidFill>
                  <a:srgbClr val="52A8D7"/>
                </a:solidFill>
                <a:latin typeface="Lato" panose="020F0502020204030203" pitchFamily="34" charset="0"/>
                <a:ea typeface="Lato" panose="020F0502020204030203" pitchFamily="34" charset="0"/>
                <a:cs typeface="Lato" panose="020F0502020204030203" pitchFamily="34" charset="0"/>
              </a:rPr>
              <a:t>General Categories: </a:t>
            </a:r>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Job Fit, Job Satisfaction, Performance, Selection Process Performance, Abilities/Skills</a:t>
            </a:r>
          </a:p>
          <a:p>
            <a:endPar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r>
              <a:rPr lang="en-US" sz="1800" b="1" dirty="0">
                <a:solidFill>
                  <a:srgbClr val="52A8D7"/>
                </a:solidFill>
                <a:latin typeface="Lato" panose="020F0502020204030203" pitchFamily="34" charset="0"/>
                <a:ea typeface="Lato" panose="020F0502020204030203" pitchFamily="34" charset="0"/>
                <a:cs typeface="Lato" panose="020F0502020204030203" pitchFamily="34" charset="0"/>
              </a:rPr>
              <a:t>Specific Traits: </a:t>
            </a:r>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Extraversion, Emotional Stability, Conscientiousness, Openness to Experience, Etc.</a:t>
            </a:r>
          </a:p>
        </p:txBody>
      </p:sp>
    </p:spTree>
    <p:extLst>
      <p:ext uri="{BB962C8B-B14F-4D97-AF65-F5344CB8AC3E}">
        <p14:creationId xmlns:p14="http://schemas.microsoft.com/office/powerpoint/2010/main" val="241147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514;p16">
            <a:extLst>
              <a:ext uri="{FF2B5EF4-FFF2-40B4-BE49-F238E27FC236}">
                <a16:creationId xmlns:a16="http://schemas.microsoft.com/office/drawing/2014/main" id="{2C8D1E40-5904-2F64-83C1-C2A578276F26}"/>
              </a:ext>
            </a:extLst>
          </p:cNvPr>
          <p:cNvSpPr txBox="1"/>
          <p:nvPr/>
        </p:nvSpPr>
        <p:spPr>
          <a:xfrm>
            <a:off x="666642" y="1257508"/>
            <a:ext cx="3048108" cy="563600"/>
          </a:xfrm>
          <a:prstGeom prst="rect">
            <a:avLst/>
          </a:prstGeom>
          <a:noFill/>
          <a:ln>
            <a:noFill/>
          </a:ln>
        </p:spPr>
        <p:txBody>
          <a:bodyPr spcFirstLastPara="1" wrap="square" lIns="100733" tIns="100733" rIns="100733" bIns="100733" anchor="t" anchorCtr="0">
            <a:noAutofit/>
          </a:bodyPr>
          <a:lstStyle/>
          <a:p>
            <a:pPr>
              <a:lnSpc>
                <a:spcPct val="115000"/>
              </a:lnSpc>
              <a:spcAft>
                <a:spcPts val="1133"/>
              </a:spcAft>
              <a:buSzPts val="1800"/>
            </a:pPr>
            <a:r>
              <a:rPr lang="en-US" sz="3200" dirty="0">
                <a:latin typeface="Lato Black"/>
                <a:ea typeface="Lato Black"/>
                <a:cs typeface="Lato Black"/>
                <a:sym typeface="Lato Black"/>
              </a:rPr>
              <a:t>Tip # 3</a:t>
            </a:r>
          </a:p>
        </p:txBody>
      </p:sp>
      <p:sp>
        <p:nvSpPr>
          <p:cNvPr id="6" name="Google Shape;514;p16">
            <a:extLst>
              <a:ext uri="{FF2B5EF4-FFF2-40B4-BE49-F238E27FC236}">
                <a16:creationId xmlns:a16="http://schemas.microsoft.com/office/drawing/2014/main" id="{FB8835F6-B06D-3C68-F9A7-833E41CB8E7F}"/>
              </a:ext>
            </a:extLst>
          </p:cNvPr>
          <p:cNvSpPr txBox="1"/>
          <p:nvPr/>
        </p:nvSpPr>
        <p:spPr>
          <a:xfrm>
            <a:off x="666642" y="3028593"/>
            <a:ext cx="3048108" cy="563600"/>
          </a:xfrm>
          <a:prstGeom prst="rect">
            <a:avLst/>
          </a:prstGeom>
          <a:noFill/>
          <a:ln>
            <a:noFill/>
          </a:ln>
        </p:spPr>
        <p:txBody>
          <a:bodyPr spcFirstLastPara="1" wrap="square" lIns="100733" tIns="100733" rIns="100733" bIns="100733" anchor="t" anchorCtr="0">
            <a:noAutofit/>
          </a:bodyPr>
          <a:lstStyle/>
          <a:p>
            <a:pPr>
              <a:lnSpc>
                <a:spcPct val="115000"/>
              </a:lnSpc>
              <a:spcAft>
                <a:spcPts val="1133"/>
              </a:spcAft>
              <a:buSzPts val="1800"/>
            </a:pPr>
            <a:r>
              <a:rPr lang="en-US" sz="2400" dirty="0">
                <a:latin typeface="Lato Black"/>
                <a:ea typeface="Lato Black"/>
                <a:cs typeface="Lato Black"/>
                <a:sym typeface="Lato Black"/>
              </a:rPr>
              <a:t>Turnover Drivers This Method Covers </a:t>
            </a:r>
          </a:p>
        </p:txBody>
      </p:sp>
      <p:sp>
        <p:nvSpPr>
          <p:cNvPr id="7" name="TextBox 6">
            <a:extLst>
              <a:ext uri="{FF2B5EF4-FFF2-40B4-BE49-F238E27FC236}">
                <a16:creationId xmlns:a16="http://schemas.microsoft.com/office/drawing/2014/main" id="{2DB10BB4-9581-474E-DB26-B2836CE08AFF}"/>
              </a:ext>
            </a:extLst>
          </p:cNvPr>
          <p:cNvSpPr txBox="1"/>
          <p:nvPr/>
        </p:nvSpPr>
        <p:spPr>
          <a:xfrm>
            <a:off x="3924300" y="1390650"/>
            <a:ext cx="7010400" cy="923330"/>
          </a:xfrm>
          <a:prstGeom prst="rect">
            <a:avLst/>
          </a:prstGeom>
          <a:noFill/>
        </p:spPr>
        <p:txBody>
          <a:bodyPr wrap="square" rtlCol="0">
            <a:spAutoFit/>
          </a:bodyPr>
          <a:lstStyle/>
          <a:p>
            <a:r>
              <a:rPr lang="en-US" sz="18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Use the interview to go deep </a:t>
            </a:r>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on the most important thing(s) – train interviewers to probe for patterns around reasons for leaving, job satisfaction, how they handled </a:t>
            </a:r>
            <a:r>
              <a:rPr lang="en-US" sz="1800"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stress,e</a:t>
            </a:r>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r>
              <a:rPr lang="en-US" sz="1800"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tc</a:t>
            </a:r>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t>
            </a:r>
          </a:p>
        </p:txBody>
      </p:sp>
      <p:sp>
        <p:nvSpPr>
          <p:cNvPr id="8" name="TextBox 7">
            <a:extLst>
              <a:ext uri="{FF2B5EF4-FFF2-40B4-BE49-F238E27FC236}">
                <a16:creationId xmlns:a16="http://schemas.microsoft.com/office/drawing/2014/main" id="{71A3EDDD-2E13-8866-A411-C74ADC0B3EC5}"/>
              </a:ext>
            </a:extLst>
          </p:cNvPr>
          <p:cNvSpPr txBox="1"/>
          <p:nvPr/>
        </p:nvSpPr>
        <p:spPr>
          <a:xfrm>
            <a:off x="3924300" y="3142893"/>
            <a:ext cx="7010400" cy="1200329"/>
          </a:xfrm>
          <a:prstGeom prst="rect">
            <a:avLst/>
          </a:prstGeom>
          <a:noFill/>
        </p:spPr>
        <p:txBody>
          <a:bodyPr wrap="square" rtlCol="0">
            <a:spAutoFit/>
          </a:bodyPr>
          <a:lstStyle/>
          <a:p>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All Drivers</a:t>
            </a:r>
          </a:p>
          <a:p>
            <a:endPar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Especially Job Fit, Met Expectations, Coping Ability, Organizational Commitment, Job Satisfaction, Skills/Abilities, etc.</a:t>
            </a:r>
          </a:p>
        </p:txBody>
      </p:sp>
    </p:spTree>
    <p:extLst>
      <p:ext uri="{BB962C8B-B14F-4D97-AF65-F5344CB8AC3E}">
        <p14:creationId xmlns:p14="http://schemas.microsoft.com/office/powerpoint/2010/main" val="1955543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514;p16">
            <a:extLst>
              <a:ext uri="{FF2B5EF4-FFF2-40B4-BE49-F238E27FC236}">
                <a16:creationId xmlns:a16="http://schemas.microsoft.com/office/drawing/2014/main" id="{2C8D1E40-5904-2F64-83C1-C2A578276F26}"/>
              </a:ext>
            </a:extLst>
          </p:cNvPr>
          <p:cNvSpPr txBox="1"/>
          <p:nvPr/>
        </p:nvSpPr>
        <p:spPr>
          <a:xfrm>
            <a:off x="666642" y="1257508"/>
            <a:ext cx="3048108" cy="563600"/>
          </a:xfrm>
          <a:prstGeom prst="rect">
            <a:avLst/>
          </a:prstGeom>
          <a:noFill/>
          <a:ln>
            <a:noFill/>
          </a:ln>
        </p:spPr>
        <p:txBody>
          <a:bodyPr spcFirstLastPara="1" wrap="square" lIns="100733" tIns="100733" rIns="100733" bIns="100733" anchor="t" anchorCtr="0">
            <a:noAutofit/>
          </a:bodyPr>
          <a:lstStyle/>
          <a:p>
            <a:pPr>
              <a:lnSpc>
                <a:spcPct val="115000"/>
              </a:lnSpc>
              <a:spcAft>
                <a:spcPts val="1133"/>
              </a:spcAft>
              <a:buSzPts val="1800"/>
            </a:pPr>
            <a:r>
              <a:rPr lang="en-US" sz="3200" dirty="0">
                <a:latin typeface="Lato Black"/>
                <a:ea typeface="Lato Black"/>
                <a:cs typeface="Lato Black"/>
                <a:sym typeface="Lato Black"/>
              </a:rPr>
              <a:t>Tip # 4</a:t>
            </a:r>
          </a:p>
        </p:txBody>
      </p:sp>
      <p:sp>
        <p:nvSpPr>
          <p:cNvPr id="6" name="Google Shape;514;p16">
            <a:extLst>
              <a:ext uri="{FF2B5EF4-FFF2-40B4-BE49-F238E27FC236}">
                <a16:creationId xmlns:a16="http://schemas.microsoft.com/office/drawing/2014/main" id="{FB8835F6-B06D-3C68-F9A7-833E41CB8E7F}"/>
              </a:ext>
            </a:extLst>
          </p:cNvPr>
          <p:cNvSpPr txBox="1"/>
          <p:nvPr/>
        </p:nvSpPr>
        <p:spPr>
          <a:xfrm>
            <a:off x="666642" y="3028593"/>
            <a:ext cx="3048108" cy="563600"/>
          </a:xfrm>
          <a:prstGeom prst="rect">
            <a:avLst/>
          </a:prstGeom>
          <a:noFill/>
          <a:ln>
            <a:noFill/>
          </a:ln>
        </p:spPr>
        <p:txBody>
          <a:bodyPr spcFirstLastPara="1" wrap="square" lIns="100733" tIns="100733" rIns="100733" bIns="100733" anchor="t" anchorCtr="0">
            <a:noAutofit/>
          </a:bodyPr>
          <a:lstStyle/>
          <a:p>
            <a:pPr>
              <a:lnSpc>
                <a:spcPct val="115000"/>
              </a:lnSpc>
              <a:spcAft>
                <a:spcPts val="1133"/>
              </a:spcAft>
              <a:buSzPts val="1800"/>
            </a:pPr>
            <a:r>
              <a:rPr lang="en-US" sz="2400" dirty="0">
                <a:latin typeface="Lato Black"/>
                <a:ea typeface="Lato Black"/>
                <a:cs typeface="Lato Black"/>
                <a:sym typeface="Lato Black"/>
              </a:rPr>
              <a:t>Turnover Drivers This Method Covers </a:t>
            </a:r>
          </a:p>
        </p:txBody>
      </p:sp>
      <p:sp>
        <p:nvSpPr>
          <p:cNvPr id="7" name="TextBox 6">
            <a:extLst>
              <a:ext uri="{FF2B5EF4-FFF2-40B4-BE49-F238E27FC236}">
                <a16:creationId xmlns:a16="http://schemas.microsoft.com/office/drawing/2014/main" id="{2DB10BB4-9581-474E-DB26-B2836CE08AFF}"/>
              </a:ext>
            </a:extLst>
          </p:cNvPr>
          <p:cNvSpPr txBox="1"/>
          <p:nvPr/>
        </p:nvSpPr>
        <p:spPr>
          <a:xfrm>
            <a:off x="3924300" y="1390650"/>
            <a:ext cx="6553200" cy="1477328"/>
          </a:xfrm>
          <a:prstGeom prst="rect">
            <a:avLst/>
          </a:prstGeom>
          <a:noFill/>
        </p:spPr>
        <p:txBody>
          <a:bodyPr wrap="square" rtlCol="0">
            <a:spAutoFit/>
          </a:bodyPr>
          <a:lstStyle/>
          <a:p>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For best results, leverage your data. </a:t>
            </a:r>
            <a:r>
              <a:rPr lang="en-US" sz="18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Track data on applicants and compare against turnover. </a:t>
            </a:r>
          </a:p>
          <a:p>
            <a:endParaRPr lang="en-US" sz="18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Helps you identify your unique drivers and enables experimentation for improving retention (A/B testing, etc.)</a:t>
            </a:r>
          </a:p>
        </p:txBody>
      </p:sp>
      <p:sp>
        <p:nvSpPr>
          <p:cNvPr id="8" name="TextBox 7">
            <a:extLst>
              <a:ext uri="{FF2B5EF4-FFF2-40B4-BE49-F238E27FC236}">
                <a16:creationId xmlns:a16="http://schemas.microsoft.com/office/drawing/2014/main" id="{71A3EDDD-2E13-8866-A411-C74ADC0B3EC5}"/>
              </a:ext>
            </a:extLst>
          </p:cNvPr>
          <p:cNvSpPr txBox="1"/>
          <p:nvPr/>
        </p:nvSpPr>
        <p:spPr>
          <a:xfrm>
            <a:off x="3924300" y="3125727"/>
            <a:ext cx="7010400" cy="369332"/>
          </a:xfrm>
          <a:prstGeom prst="rect">
            <a:avLst/>
          </a:prstGeom>
          <a:noFill/>
        </p:spPr>
        <p:txBody>
          <a:bodyPr wrap="square" rtlCol="0">
            <a:spAutoFit/>
          </a:bodyPr>
          <a:lstStyle/>
          <a:p>
            <a:r>
              <a:rPr lang="en-US" sz="1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All Drivers</a:t>
            </a:r>
          </a:p>
        </p:txBody>
      </p:sp>
    </p:spTree>
    <p:extLst>
      <p:ext uri="{BB962C8B-B14F-4D97-AF65-F5344CB8AC3E}">
        <p14:creationId xmlns:p14="http://schemas.microsoft.com/office/powerpoint/2010/main" val="1223964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A9C14F37-15A0-6CCD-9F1A-E864D01AE259}"/>
              </a:ext>
            </a:extLst>
          </p:cNvPr>
          <p:cNvPicPr>
            <a:picLocks noChangeAspect="1"/>
          </p:cNvPicPr>
          <p:nvPr/>
        </p:nvPicPr>
        <p:blipFill>
          <a:blip r:embed="rId3"/>
          <a:stretch>
            <a:fillRect/>
          </a:stretch>
        </p:blipFill>
        <p:spPr>
          <a:xfrm>
            <a:off x="0" y="0"/>
            <a:ext cx="12190781" cy="6858000"/>
          </a:xfrm>
          <a:prstGeom prst="rect">
            <a:avLst/>
          </a:prstGeom>
        </p:spPr>
      </p:pic>
      <p:sp>
        <p:nvSpPr>
          <p:cNvPr id="4" name="TextBox 3">
            <a:extLst>
              <a:ext uri="{FF2B5EF4-FFF2-40B4-BE49-F238E27FC236}">
                <a16:creationId xmlns:a16="http://schemas.microsoft.com/office/drawing/2014/main" id="{B9A72FC7-C0F2-DB1D-7B9A-D4D83C5AE036}"/>
              </a:ext>
            </a:extLst>
          </p:cNvPr>
          <p:cNvSpPr txBox="1"/>
          <p:nvPr/>
        </p:nvSpPr>
        <p:spPr>
          <a:xfrm>
            <a:off x="433206" y="1620984"/>
            <a:ext cx="6719948" cy="769441"/>
          </a:xfrm>
          <a:prstGeom prst="rect">
            <a:avLst/>
          </a:prstGeom>
          <a:noFill/>
        </p:spPr>
        <p:txBody>
          <a:bodyPr wrap="square" rtlCol="0">
            <a:spAutoFit/>
          </a:bodyPr>
          <a:lstStyle/>
          <a:p>
            <a:r>
              <a:rPr lang="en-US" sz="4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Questions?</a:t>
            </a:r>
            <a:endParaRPr lang="en-US" sz="4400" dirty="0">
              <a:solidFill>
                <a:schemeClr val="bg1"/>
              </a:solidFill>
              <a:latin typeface="Lato Black" panose="020F0502020204030203" pitchFamily="34" charset="0"/>
              <a:ea typeface="Lato Black" panose="020F0502020204030203" pitchFamily="34" charset="0"/>
              <a:cs typeface="Lato Black" panose="020F0502020204030203" pitchFamily="34" charset="0"/>
              <a:sym typeface="Lato Black"/>
            </a:endParaRPr>
          </a:p>
        </p:txBody>
      </p:sp>
      <p:sp>
        <p:nvSpPr>
          <p:cNvPr id="2" name="TextBox 1">
            <a:extLst>
              <a:ext uri="{FF2B5EF4-FFF2-40B4-BE49-F238E27FC236}">
                <a16:creationId xmlns:a16="http://schemas.microsoft.com/office/drawing/2014/main" id="{5FF82878-B676-D01E-2BD4-ED15810A263B}"/>
              </a:ext>
            </a:extLst>
          </p:cNvPr>
          <p:cNvSpPr txBox="1"/>
          <p:nvPr/>
        </p:nvSpPr>
        <p:spPr>
          <a:xfrm>
            <a:off x="629976" y="2928692"/>
            <a:ext cx="6719948" cy="2308324"/>
          </a:xfrm>
          <a:prstGeom prst="rect">
            <a:avLst/>
          </a:prstGeom>
          <a:noFill/>
        </p:spPr>
        <p:txBody>
          <a:bodyPr wrap="square" rtlCol="0">
            <a:spAutoFit/>
          </a:bodyPr>
          <a:lstStyle/>
          <a:p>
            <a:r>
              <a:rPr lang="en-US" sz="2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DANIEL ASH</a:t>
            </a:r>
          </a:p>
          <a:p>
            <a:r>
              <a:rPr lang="en-US" sz="2400" dirty="0">
                <a:solidFill>
                  <a:schemeClr val="bg1"/>
                </a:solidFill>
                <a:latin typeface="Lato Black" panose="020F0502020204030203" pitchFamily="34" charset="0"/>
                <a:ea typeface="Lato Black" panose="020F0502020204030203" pitchFamily="34" charset="0"/>
                <a:cs typeface="Lato Black" panose="020F0502020204030203" pitchFamily="34" charset="0"/>
                <a:sym typeface="Lato Black"/>
              </a:rPr>
              <a:t>CEO/Co-Founder</a:t>
            </a:r>
          </a:p>
          <a:p>
            <a:r>
              <a:rPr lang="en-US" sz="2400" dirty="0">
                <a:solidFill>
                  <a:schemeClr val="bg1"/>
                </a:solidFill>
                <a:latin typeface="Lato Black" panose="020F0502020204030203" pitchFamily="34" charset="0"/>
                <a:ea typeface="Lato Black" panose="020F0502020204030203" pitchFamily="34" charset="0"/>
                <a:cs typeface="Lato Black" panose="020F0502020204030203" pitchFamily="34" charset="0"/>
                <a:sym typeface="Lato Black"/>
              </a:rPr>
              <a:t>Journeyfront (data-driven hiring software)</a:t>
            </a:r>
          </a:p>
          <a:p>
            <a:r>
              <a:rPr lang="en-US" sz="2400" dirty="0">
                <a:solidFill>
                  <a:schemeClr val="bg1"/>
                </a:solidFill>
                <a:latin typeface="Lato Black" panose="020F0502020204030203" pitchFamily="34" charset="0"/>
                <a:ea typeface="Lato Black" panose="020F0502020204030203" pitchFamily="34" charset="0"/>
                <a:cs typeface="Lato Black" panose="020F0502020204030203" pitchFamily="34" charset="0"/>
                <a:sym typeface="Lato Black"/>
              </a:rPr>
              <a:t>www.journeyfront.com</a:t>
            </a:r>
          </a:p>
          <a:p>
            <a:endParaRPr lang="en-US" sz="2400" dirty="0">
              <a:solidFill>
                <a:schemeClr val="bg1"/>
              </a:solidFill>
              <a:latin typeface="Lato Black" panose="020F0502020204030203" pitchFamily="34" charset="0"/>
              <a:ea typeface="Lato Black" panose="020F0502020204030203" pitchFamily="34" charset="0"/>
              <a:cs typeface="Lato Black" panose="020F0502020204030203" pitchFamily="34" charset="0"/>
              <a:sym typeface="Lato Black"/>
            </a:endParaRPr>
          </a:p>
          <a:p>
            <a:r>
              <a:rPr lang="en-US" sz="2400" dirty="0">
                <a:solidFill>
                  <a:schemeClr val="bg1"/>
                </a:solidFill>
                <a:latin typeface="Lato Black" panose="020F0502020204030203" pitchFamily="34" charset="0"/>
                <a:ea typeface="Lato Black" panose="020F0502020204030203" pitchFamily="34" charset="0"/>
                <a:cs typeface="Lato Black" panose="020F0502020204030203" pitchFamily="34" charset="0"/>
                <a:sym typeface="Lato Black"/>
              </a:rPr>
              <a:t>Reach me at: daniel@journeyfront.com</a:t>
            </a:r>
          </a:p>
        </p:txBody>
      </p:sp>
    </p:spTree>
    <p:extLst>
      <p:ext uri="{BB962C8B-B14F-4D97-AF65-F5344CB8AC3E}">
        <p14:creationId xmlns:p14="http://schemas.microsoft.com/office/powerpoint/2010/main" val="331351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Rectangle 2">
            <a:extLst>
              <a:ext uri="{FF2B5EF4-FFF2-40B4-BE49-F238E27FC236}">
                <a16:creationId xmlns:a16="http://schemas.microsoft.com/office/drawing/2014/main" id="{856C100A-4958-AA81-05E0-7716BCCF4913}"/>
              </a:ext>
            </a:extLst>
          </p:cNvPr>
          <p:cNvSpPr/>
          <p:nvPr/>
        </p:nvSpPr>
        <p:spPr>
          <a:xfrm>
            <a:off x="4632960" y="0"/>
            <a:ext cx="7559040" cy="6858000"/>
          </a:xfrm>
          <a:prstGeom prst="rect">
            <a:avLst/>
          </a:prstGeom>
          <a:solidFill>
            <a:srgbClr val="52A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solidFill>
                <a:srgbClr val="47A7D5"/>
              </a:solidFill>
            </a:endParaRPr>
          </a:p>
        </p:txBody>
      </p:sp>
      <p:sp>
        <p:nvSpPr>
          <p:cNvPr id="85" name="Google Shape;85;p2"/>
          <p:cNvSpPr txBox="1"/>
          <p:nvPr/>
        </p:nvSpPr>
        <p:spPr>
          <a:xfrm>
            <a:off x="643704" y="390459"/>
            <a:ext cx="2693856" cy="790907"/>
          </a:xfrm>
          <a:prstGeom prst="rect">
            <a:avLst/>
          </a:prstGeom>
          <a:noFill/>
          <a:ln>
            <a:noFill/>
          </a:ln>
        </p:spPr>
        <p:txBody>
          <a:bodyPr spcFirstLastPara="1" wrap="square" lIns="100767" tIns="100767" rIns="100767" bIns="100767" anchor="t" anchorCtr="0">
            <a:noAutofit/>
          </a:bodyPr>
          <a:lstStyle/>
          <a:p>
            <a:pPr>
              <a:buSzPts val="1500"/>
            </a:pPr>
            <a:r>
              <a:rPr lang="en-US" sz="3733"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sym typeface="Lato"/>
              </a:rPr>
              <a:t>SUMMARY</a:t>
            </a:r>
            <a:r>
              <a:rPr lang="en-US" sz="3733"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a:rPr>
              <a:t> </a:t>
            </a:r>
            <a:r>
              <a:rPr lang="en-US" sz="3733" dirty="0">
                <a:solidFill>
                  <a:srgbClr val="00B0F0"/>
                </a:solidFill>
                <a:latin typeface="Lato Heavy" panose="020F0502020204030203" pitchFamily="34" charset="0"/>
                <a:ea typeface="Lato Heavy" panose="020F0502020204030203" pitchFamily="34" charset="0"/>
                <a:cs typeface="Lato Heavy" panose="020F0502020204030203" pitchFamily="34" charset="0"/>
                <a:sym typeface="Lato"/>
              </a:rPr>
              <a:t>AGENDA</a:t>
            </a:r>
            <a:endParaRPr sz="3733" dirty="0">
              <a:solidFill>
                <a:srgbClr val="00B0F0"/>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 name="Rectangle 3">
            <a:extLst>
              <a:ext uri="{FF2B5EF4-FFF2-40B4-BE49-F238E27FC236}">
                <a16:creationId xmlns:a16="http://schemas.microsoft.com/office/drawing/2014/main" id="{9159B1E5-1B27-5813-1152-16AB6E2D87AC}"/>
              </a:ext>
            </a:extLst>
          </p:cNvPr>
          <p:cNvSpPr/>
          <p:nvPr/>
        </p:nvSpPr>
        <p:spPr>
          <a:xfrm>
            <a:off x="745303" y="1717964"/>
            <a:ext cx="1219200" cy="36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6" name="Google Shape;86;p2">
            <a:extLst>
              <a:ext uri="{FF2B5EF4-FFF2-40B4-BE49-F238E27FC236}">
                <a16:creationId xmlns:a16="http://schemas.microsoft.com/office/drawing/2014/main" id="{5F688A1E-CA20-FE61-1B20-A284293F8D57}"/>
              </a:ext>
            </a:extLst>
          </p:cNvPr>
          <p:cNvPicPr preferRelativeResize="0"/>
          <p:nvPr/>
        </p:nvPicPr>
        <p:blipFill rotWithShape="1">
          <a:blip r:embed="rId3">
            <a:alphaModFix/>
          </a:blip>
          <a:srcRect/>
          <a:stretch/>
        </p:blipFill>
        <p:spPr>
          <a:xfrm>
            <a:off x="520818" y="3206658"/>
            <a:ext cx="3686519" cy="2165212"/>
          </a:xfrm>
          <a:prstGeom prst="rect">
            <a:avLst/>
          </a:prstGeom>
          <a:noFill/>
          <a:ln>
            <a:noFill/>
          </a:ln>
        </p:spPr>
      </p:pic>
      <p:graphicFrame>
        <p:nvGraphicFramePr>
          <p:cNvPr id="2" name="Google Shape;84;p2">
            <a:extLst>
              <a:ext uri="{FF2B5EF4-FFF2-40B4-BE49-F238E27FC236}">
                <a16:creationId xmlns:a16="http://schemas.microsoft.com/office/drawing/2014/main" id="{A07271F1-1972-E880-5C74-CB182D70AEFD}"/>
              </a:ext>
            </a:extLst>
          </p:cNvPr>
          <p:cNvGraphicFramePr>
            <a:graphicFrameLocks/>
          </p:cNvGraphicFramePr>
          <p:nvPr>
            <p:extLst>
              <p:ext uri="{D42A27DB-BD31-4B8C-83A1-F6EECF244321}">
                <p14:modId xmlns:p14="http://schemas.microsoft.com/office/powerpoint/2010/main" val="3677928606"/>
              </p:ext>
            </p:extLst>
          </p:nvPr>
        </p:nvGraphicFramePr>
        <p:xfrm>
          <a:off x="5718811" y="1946706"/>
          <a:ext cx="4968240" cy="3291840"/>
        </p:xfrm>
        <a:graphic>
          <a:graphicData uri="http://schemas.openxmlformats.org/drawingml/2006/table">
            <a:tbl>
              <a:tblPr>
                <a:noFill/>
              </a:tblPr>
              <a:tblGrid>
                <a:gridCol w="4968240">
                  <a:extLst>
                    <a:ext uri="{9D8B030D-6E8A-4147-A177-3AD203B41FA5}">
                      <a16:colId xmlns:a16="http://schemas.microsoft.com/office/drawing/2014/main" val="20000"/>
                    </a:ext>
                  </a:extLst>
                </a:gridCol>
              </a:tblGrid>
              <a:tr h="822960">
                <a:tc>
                  <a:txBody>
                    <a:bodyPr/>
                    <a:lstStyle/>
                    <a:p>
                      <a:pPr marL="0" marR="25400" lvl="0" indent="0" algn="l" rtl="0">
                        <a:lnSpc>
                          <a:spcPct val="100000"/>
                        </a:lnSpc>
                        <a:spcBef>
                          <a:spcPts val="0"/>
                        </a:spcBef>
                        <a:spcAft>
                          <a:spcPts val="0"/>
                        </a:spcAft>
                        <a:buClr>
                          <a:srgbClr val="000000"/>
                        </a:buClr>
                        <a:buSzPts val="600"/>
                        <a:buFont typeface="Arial"/>
                        <a:buNone/>
                      </a:pPr>
                      <a:r>
                        <a:rPr lang="en-US" sz="1800" b="1" u="none" strike="noStrike" cap="none" dirty="0">
                          <a:solidFill>
                            <a:schemeClr val="tx1"/>
                          </a:solidFill>
                          <a:latin typeface="Lato Heavy" panose="020F0502020204030203" pitchFamily="34" charset="0"/>
                          <a:ea typeface="Lato Heavy" panose="020F0502020204030203" pitchFamily="34" charset="0"/>
                          <a:cs typeface="Lato Heavy" panose="020F0502020204030203" pitchFamily="34" charset="0"/>
                          <a:sym typeface="Lato"/>
                        </a:rPr>
                        <a:t>Turnover is costly</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0957565"/>
                  </a:ext>
                </a:extLst>
              </a:tr>
              <a:tr h="822960">
                <a:tc>
                  <a:txBody>
                    <a:bodyPr/>
                    <a:lstStyle/>
                    <a:p>
                      <a:pPr marL="0" marR="25400" lvl="0" indent="0" algn="l" rtl="0">
                        <a:lnSpc>
                          <a:spcPct val="100000"/>
                        </a:lnSpc>
                        <a:spcBef>
                          <a:spcPts val="0"/>
                        </a:spcBef>
                        <a:spcAft>
                          <a:spcPts val="0"/>
                        </a:spcAft>
                        <a:buClr>
                          <a:srgbClr val="000000"/>
                        </a:buClr>
                        <a:buSzPts val="600"/>
                        <a:buFont typeface="Arial"/>
                        <a:buNone/>
                      </a:pPr>
                      <a:r>
                        <a:rPr lang="en-US" sz="1800" u="none" strike="noStrike" cap="none" dirty="0">
                          <a:solidFill>
                            <a:schemeClr val="bg1"/>
                          </a:solidFill>
                          <a:latin typeface="Lato"/>
                          <a:ea typeface="Lato"/>
                          <a:cs typeface="Lato"/>
                          <a:sym typeface="Lato"/>
                        </a:rPr>
                        <a:t>Turnover is driven by many factors </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2960">
                <a:tc>
                  <a:txBody>
                    <a:bodyPr/>
                    <a:lstStyle/>
                    <a:p>
                      <a:pPr marL="0" marR="25400" lvl="0" indent="0" algn="l" rtl="0">
                        <a:lnSpc>
                          <a:spcPct val="100000"/>
                        </a:lnSpc>
                        <a:spcBef>
                          <a:spcPts val="0"/>
                        </a:spcBef>
                        <a:spcAft>
                          <a:spcPts val="0"/>
                        </a:spcAft>
                        <a:buClr>
                          <a:schemeClr val="dk1"/>
                        </a:buClr>
                        <a:buSzPts val="600"/>
                        <a:buFont typeface="Arial"/>
                        <a:buNone/>
                      </a:pPr>
                      <a:r>
                        <a:rPr lang="en-US" sz="1800" dirty="0">
                          <a:solidFill>
                            <a:schemeClr val="bg1"/>
                          </a:solidFill>
                          <a:latin typeface="Lato"/>
                          <a:ea typeface="Lato"/>
                          <a:cs typeface="Lato"/>
                          <a:sym typeface="Lato"/>
                        </a:rPr>
                        <a:t>How to diagnose what’s causing your turnover (&amp; why hiring is a likely cause)</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2960">
                <a:tc>
                  <a:txBody>
                    <a:bodyPr/>
                    <a:lstStyle/>
                    <a:p>
                      <a:pPr marL="0" marR="25400" lvl="0" indent="0" algn="l" rtl="0">
                        <a:lnSpc>
                          <a:spcPct val="100000"/>
                        </a:lnSpc>
                        <a:spcBef>
                          <a:spcPts val="0"/>
                        </a:spcBef>
                        <a:spcAft>
                          <a:spcPts val="0"/>
                        </a:spcAft>
                        <a:buClr>
                          <a:schemeClr val="dk1"/>
                        </a:buClr>
                        <a:buSzPts val="600"/>
                        <a:buFont typeface="Arial"/>
                        <a:buNone/>
                      </a:pPr>
                      <a:r>
                        <a:rPr lang="en-US" sz="1800" u="none" strike="noStrike" cap="none" dirty="0">
                          <a:solidFill>
                            <a:schemeClr val="bg1"/>
                          </a:solidFill>
                          <a:latin typeface="Lato"/>
                          <a:ea typeface="Lato"/>
                          <a:cs typeface="Lato"/>
                          <a:sym typeface="Lato"/>
                        </a:rPr>
                        <a:t>Tips for tackling your turnover </a:t>
                      </a:r>
                    </a:p>
                    <a:p>
                      <a:pPr marL="0" marR="25400" lvl="0" indent="0" algn="l" rtl="0">
                        <a:lnSpc>
                          <a:spcPct val="100000"/>
                        </a:lnSpc>
                        <a:spcBef>
                          <a:spcPts val="0"/>
                        </a:spcBef>
                        <a:spcAft>
                          <a:spcPts val="0"/>
                        </a:spcAft>
                        <a:buClr>
                          <a:schemeClr val="dk1"/>
                        </a:buClr>
                        <a:buSzPts val="600"/>
                        <a:buFont typeface="Arial"/>
                        <a:buNone/>
                      </a:pPr>
                      <a:r>
                        <a:rPr lang="en-US" sz="1800" u="none" strike="noStrike" cap="none" dirty="0">
                          <a:solidFill>
                            <a:schemeClr val="bg1"/>
                          </a:solidFill>
                          <a:latin typeface="Lato"/>
                          <a:ea typeface="Lato"/>
                          <a:cs typeface="Lato"/>
                          <a:sym typeface="Lato"/>
                        </a:rPr>
                        <a:t>(through improved hiring)</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2" name="Google Shape;2756;p78">
            <a:extLst>
              <a:ext uri="{FF2B5EF4-FFF2-40B4-BE49-F238E27FC236}">
                <a16:creationId xmlns:a16="http://schemas.microsoft.com/office/drawing/2014/main" id="{540B41DC-6A89-35E6-9FFC-F3EEBA5F10CB}"/>
              </a:ext>
            </a:extLst>
          </p:cNvPr>
          <p:cNvGraphicFramePr/>
          <p:nvPr>
            <p:extLst>
              <p:ext uri="{D42A27DB-BD31-4B8C-83A1-F6EECF244321}">
                <p14:modId xmlns:p14="http://schemas.microsoft.com/office/powerpoint/2010/main" val="4126685247"/>
              </p:ext>
            </p:extLst>
          </p:nvPr>
        </p:nvGraphicFramePr>
        <p:xfrm>
          <a:off x="294768" y="3185685"/>
          <a:ext cx="3791457" cy="2443589"/>
        </p:xfrm>
        <a:graphic>
          <a:graphicData uri="http://schemas.openxmlformats.org/drawingml/2006/table">
            <a:tbl>
              <a:tblPr>
                <a:noFill/>
              </a:tblPr>
              <a:tblGrid>
                <a:gridCol w="3791457">
                  <a:extLst>
                    <a:ext uri="{9D8B030D-6E8A-4147-A177-3AD203B41FA5}">
                      <a16:colId xmlns:a16="http://schemas.microsoft.com/office/drawing/2014/main" val="20000"/>
                    </a:ext>
                  </a:extLst>
                </a:gridCol>
              </a:tblGrid>
              <a:tr h="2443589">
                <a:tc>
                  <a:txBody>
                    <a:bodyPr/>
                    <a:lstStyle/>
                    <a:p>
                      <a:pPr marL="0" marR="0" lvl="0" indent="0" algn="ctr" rtl="0">
                        <a:lnSpc>
                          <a:spcPct val="100000"/>
                        </a:lnSpc>
                        <a:spcBef>
                          <a:spcPts val="0"/>
                        </a:spcBef>
                        <a:spcAft>
                          <a:spcPts val="0"/>
                        </a:spcAft>
                        <a:buClr>
                          <a:schemeClr val="dk1"/>
                        </a:buClr>
                        <a:buSzPts val="1100"/>
                        <a:buFont typeface="Arial"/>
                        <a:buNone/>
                      </a:pPr>
                      <a:endParaRPr lang="en-US" sz="1200" u="none" strike="noStrike" cap="none" dirty="0">
                        <a:solidFill>
                          <a:schemeClr val="bg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1400" b="1" u="none" strike="noStrike" cap="none" dirty="0">
                          <a:solidFill>
                            <a:schemeClr val="bg1"/>
                          </a:solidFill>
                          <a:latin typeface="Lato"/>
                          <a:ea typeface="Lato"/>
                          <a:cs typeface="Lato"/>
                          <a:sym typeface="Lato"/>
                        </a:rPr>
                        <a:t>TANGIBLE TURNOVER COSTS</a:t>
                      </a:r>
                      <a:endParaRPr sz="1400" b="1" u="none" strike="noStrike" cap="none" dirty="0">
                        <a:solidFill>
                          <a:schemeClr val="bg1"/>
                        </a:solidFill>
                        <a:latin typeface="Lato"/>
                        <a:ea typeface="Lato"/>
                        <a:cs typeface="Lato"/>
                        <a:sym typeface="Lato"/>
                      </a:endParaRPr>
                    </a:p>
                  </a:txBody>
                  <a:tcPr marL="158483" marR="158483" marT="39364" marB="39364">
                    <a:lnL w="12700" cap="flat" cmpd="sng">
                      <a:solidFill>
                        <a:srgbClr val="F7F8F9"/>
                      </a:solidFill>
                      <a:prstDash val="solid"/>
                      <a:round/>
                      <a:headEnd type="none" w="sm" len="sm"/>
                      <a:tailEnd type="none" w="sm" len="sm"/>
                    </a:lnL>
                    <a:lnR w="12700" cap="flat" cmpd="sng">
                      <a:solidFill>
                        <a:srgbClr val="F7F8F9"/>
                      </a:solidFill>
                      <a:prstDash val="solid"/>
                      <a:round/>
                      <a:headEnd type="none" w="sm" len="sm"/>
                      <a:tailEnd type="none" w="sm" len="sm"/>
                    </a:lnR>
                    <a:lnT w="12700" cap="flat" cmpd="sng">
                      <a:solidFill>
                        <a:srgbClr val="F7F8F9"/>
                      </a:solidFill>
                      <a:prstDash val="solid"/>
                      <a:round/>
                      <a:headEnd type="none" w="sm" len="sm"/>
                      <a:tailEnd type="none" w="sm" len="sm"/>
                    </a:lnT>
                    <a:lnB w="12700" cap="flat" cmpd="sng">
                      <a:solidFill>
                        <a:srgbClr val="F7F8F9"/>
                      </a:solidFill>
                      <a:prstDash val="solid"/>
                      <a:round/>
                      <a:headEnd type="none" w="sm" len="sm"/>
                      <a:tailEnd type="none" w="sm" len="sm"/>
                    </a:lnB>
                    <a:solidFill>
                      <a:srgbClr val="52A8D7"/>
                    </a:solidFill>
                  </a:tcPr>
                </a:tc>
                <a:extLst>
                  <a:ext uri="{0D108BD9-81ED-4DB2-BD59-A6C34878D82A}">
                    <a16:rowId xmlns:a16="http://schemas.microsoft.com/office/drawing/2014/main" val="10000"/>
                  </a:ext>
                </a:extLst>
              </a:tr>
            </a:tbl>
          </a:graphicData>
        </a:graphic>
      </p:graphicFrame>
      <p:sp>
        <p:nvSpPr>
          <p:cNvPr id="157" name="Google Shape;157;p6"/>
          <p:cNvSpPr txBox="1"/>
          <p:nvPr/>
        </p:nvSpPr>
        <p:spPr>
          <a:xfrm>
            <a:off x="304800" y="687090"/>
            <a:ext cx="11466898" cy="783049"/>
          </a:xfrm>
          <a:prstGeom prst="rect">
            <a:avLst/>
          </a:prstGeom>
          <a:noFill/>
          <a:ln>
            <a:noFill/>
          </a:ln>
        </p:spPr>
        <p:txBody>
          <a:bodyPr spcFirstLastPara="1" wrap="square" lIns="91425" tIns="45675" rIns="91425" bIns="45675" anchor="t" anchorCtr="0">
            <a:noAutofit/>
          </a:bodyPr>
          <a:lstStyle/>
          <a:p>
            <a:pPr marL="0" marR="0" lvl="0" indent="0" algn="l" rtl="0">
              <a:spcBef>
                <a:spcPts val="0"/>
              </a:spcBef>
              <a:spcAft>
                <a:spcPts val="0"/>
              </a:spcAft>
              <a:buNone/>
            </a:pPr>
            <a:r>
              <a:rPr lang="en-US" sz="2800" b="1" dirty="0">
                <a:solidFill>
                  <a:schemeClr val="dk1"/>
                </a:solidFill>
                <a:latin typeface="Lato Black" panose="020F0502020204030203" pitchFamily="34" charset="0"/>
                <a:ea typeface="Lato Black" panose="020F0502020204030203" pitchFamily="34" charset="0"/>
                <a:cs typeface="Lato Black" panose="020F0502020204030203" pitchFamily="34" charset="0"/>
                <a:sym typeface="Lato"/>
              </a:rPr>
              <a:t>Turnover is costly, increases organizational burden, and lowers morale</a:t>
            </a:r>
            <a:endParaRPr sz="2800" dirty="0">
              <a:solidFill>
                <a:schemeClr val="dk1"/>
              </a:solidFill>
              <a:latin typeface="Lato Black" panose="020F0502020204030203" pitchFamily="34" charset="0"/>
              <a:ea typeface="Lato Black" panose="020F0502020204030203" pitchFamily="34" charset="0"/>
              <a:cs typeface="Lato Black" panose="020F0502020204030203" pitchFamily="34" charset="0"/>
              <a:sym typeface="Lato"/>
            </a:endParaRPr>
          </a:p>
        </p:txBody>
      </p:sp>
      <p:graphicFrame>
        <p:nvGraphicFramePr>
          <p:cNvPr id="158" name="Google Shape;158;p6"/>
          <p:cNvGraphicFramePr/>
          <p:nvPr>
            <p:extLst>
              <p:ext uri="{D42A27DB-BD31-4B8C-83A1-F6EECF244321}">
                <p14:modId xmlns:p14="http://schemas.microsoft.com/office/powerpoint/2010/main" val="4069774325"/>
              </p:ext>
            </p:extLst>
          </p:nvPr>
        </p:nvGraphicFramePr>
        <p:xfrm>
          <a:off x="4706754" y="2120068"/>
          <a:ext cx="7064944" cy="3632461"/>
        </p:xfrm>
        <a:graphic>
          <a:graphicData uri="http://schemas.openxmlformats.org/drawingml/2006/table">
            <a:tbl>
              <a:tblPr firstRow="1" bandRow="1">
                <a:noFill/>
                <a:tableStyleId>{13329339-77FB-48D3-BD65-8EE14CFAC2E1}</a:tableStyleId>
              </a:tblPr>
              <a:tblGrid>
                <a:gridCol w="654518">
                  <a:extLst>
                    <a:ext uri="{9D8B030D-6E8A-4147-A177-3AD203B41FA5}">
                      <a16:colId xmlns:a16="http://schemas.microsoft.com/office/drawing/2014/main" val="20000"/>
                    </a:ext>
                  </a:extLst>
                </a:gridCol>
                <a:gridCol w="582766">
                  <a:extLst>
                    <a:ext uri="{9D8B030D-6E8A-4147-A177-3AD203B41FA5}">
                      <a16:colId xmlns:a16="http://schemas.microsoft.com/office/drawing/2014/main" val="20001"/>
                    </a:ext>
                  </a:extLst>
                </a:gridCol>
                <a:gridCol w="582766">
                  <a:extLst>
                    <a:ext uri="{9D8B030D-6E8A-4147-A177-3AD203B41FA5}">
                      <a16:colId xmlns:a16="http://schemas.microsoft.com/office/drawing/2014/main" val="20002"/>
                    </a:ext>
                  </a:extLst>
                </a:gridCol>
                <a:gridCol w="582766">
                  <a:extLst>
                    <a:ext uri="{9D8B030D-6E8A-4147-A177-3AD203B41FA5}">
                      <a16:colId xmlns:a16="http://schemas.microsoft.com/office/drawing/2014/main" val="20003"/>
                    </a:ext>
                  </a:extLst>
                </a:gridCol>
                <a:gridCol w="582766">
                  <a:extLst>
                    <a:ext uri="{9D8B030D-6E8A-4147-A177-3AD203B41FA5}">
                      <a16:colId xmlns:a16="http://schemas.microsoft.com/office/drawing/2014/main" val="20004"/>
                    </a:ext>
                  </a:extLst>
                </a:gridCol>
                <a:gridCol w="582766">
                  <a:extLst>
                    <a:ext uri="{9D8B030D-6E8A-4147-A177-3AD203B41FA5}">
                      <a16:colId xmlns:a16="http://schemas.microsoft.com/office/drawing/2014/main" val="20005"/>
                    </a:ext>
                  </a:extLst>
                </a:gridCol>
                <a:gridCol w="582766">
                  <a:extLst>
                    <a:ext uri="{9D8B030D-6E8A-4147-A177-3AD203B41FA5}">
                      <a16:colId xmlns:a16="http://schemas.microsoft.com/office/drawing/2014/main" val="20006"/>
                    </a:ext>
                  </a:extLst>
                </a:gridCol>
                <a:gridCol w="582766">
                  <a:extLst>
                    <a:ext uri="{9D8B030D-6E8A-4147-A177-3AD203B41FA5}">
                      <a16:colId xmlns:a16="http://schemas.microsoft.com/office/drawing/2014/main" val="20007"/>
                    </a:ext>
                  </a:extLst>
                </a:gridCol>
                <a:gridCol w="582766">
                  <a:extLst>
                    <a:ext uri="{9D8B030D-6E8A-4147-A177-3AD203B41FA5}">
                      <a16:colId xmlns:a16="http://schemas.microsoft.com/office/drawing/2014/main" val="20008"/>
                    </a:ext>
                  </a:extLst>
                </a:gridCol>
                <a:gridCol w="582766">
                  <a:extLst>
                    <a:ext uri="{9D8B030D-6E8A-4147-A177-3AD203B41FA5}">
                      <a16:colId xmlns:a16="http://schemas.microsoft.com/office/drawing/2014/main" val="20009"/>
                    </a:ext>
                  </a:extLst>
                </a:gridCol>
                <a:gridCol w="582766">
                  <a:extLst>
                    <a:ext uri="{9D8B030D-6E8A-4147-A177-3AD203B41FA5}">
                      <a16:colId xmlns:a16="http://schemas.microsoft.com/office/drawing/2014/main" val="20010"/>
                    </a:ext>
                  </a:extLst>
                </a:gridCol>
                <a:gridCol w="582766">
                  <a:extLst>
                    <a:ext uri="{9D8B030D-6E8A-4147-A177-3AD203B41FA5}">
                      <a16:colId xmlns:a16="http://schemas.microsoft.com/office/drawing/2014/main" val="20011"/>
                    </a:ext>
                  </a:extLst>
                </a:gridCol>
              </a:tblGrid>
              <a:tr h="289653">
                <a:tc>
                  <a:txBody>
                    <a:bodyPr/>
                    <a:lstStyle/>
                    <a:p>
                      <a:pPr marL="0" marR="0" lvl="0" indent="0" algn="ctr" rtl="0">
                        <a:spcBef>
                          <a:spcPts val="0"/>
                        </a:spcBef>
                        <a:spcAft>
                          <a:spcPts val="0"/>
                        </a:spcAft>
                        <a:buNone/>
                      </a:pPr>
                      <a:r>
                        <a:rPr lang="en-US" sz="1100" b="0" i="0" u="none" strike="noStrike" cap="none" dirty="0">
                          <a:solidFill>
                            <a:srgbClr val="000000"/>
                          </a:solidFill>
                          <a:latin typeface="Lato"/>
                          <a:ea typeface="Lato"/>
                          <a:cs typeface="Lato"/>
                          <a:sym typeface="Lato"/>
                        </a:rPr>
                        <a:t> </a:t>
                      </a:r>
                      <a:endParaRPr dirty="0"/>
                    </a:p>
                  </a:txBody>
                  <a:tcPr marL="8475" marR="8475" marT="8475" marB="0" anchor="ctr">
                    <a:lnL w="9525" cap="flat" cmpd="sng">
                      <a:solidFill>
                        <a:srgbClr val="000000">
                          <a:alpha val="0"/>
                        </a:srgbClr>
                      </a:solidFill>
                      <a:prstDash val="solid"/>
                      <a:round/>
                      <a:headEnd type="none" w="sm" len="sm"/>
                      <a:tailEnd type="none" w="sm" len="sm"/>
                    </a:lnL>
                    <a:lnR w="6350" cap="flat" cmpd="sng" algn="ctr">
                      <a:solidFill>
                        <a:schemeClr val="tx1"/>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en-US" sz="1500" b="1" i="0" u="none" strike="noStrike" cap="none" dirty="0">
                          <a:solidFill>
                            <a:schemeClr val="bg1"/>
                          </a:solidFill>
                          <a:latin typeface="Lato"/>
                          <a:ea typeface="Lato"/>
                          <a:cs typeface="Lato"/>
                          <a:sym typeface="Lato"/>
                        </a:rPr>
                        <a:t>30%</a:t>
                      </a:r>
                      <a:endParaRPr sz="1500" b="1" dirty="0">
                        <a:solidFill>
                          <a:schemeClr val="bg1"/>
                        </a:solidFill>
                      </a:endParaRPr>
                    </a:p>
                  </a:txBody>
                  <a:tcPr marL="9525" marR="9525" marT="9525" marB="0" anchor="ctr">
                    <a:lnL w="635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solidFill>
                      <a:srgbClr val="3A86AB"/>
                    </a:solidFill>
                  </a:tcPr>
                </a:tc>
                <a:tc>
                  <a:txBody>
                    <a:bodyPr/>
                    <a:lstStyle/>
                    <a:p>
                      <a:pPr marL="0" marR="0" lvl="0" indent="0" algn="ctr" rtl="0">
                        <a:spcBef>
                          <a:spcPts val="0"/>
                        </a:spcBef>
                        <a:spcAft>
                          <a:spcPts val="0"/>
                        </a:spcAft>
                        <a:buNone/>
                      </a:pPr>
                      <a:r>
                        <a:rPr lang="en-US" sz="1500" b="1" i="0" u="none" strike="noStrike" cap="none" dirty="0">
                          <a:solidFill>
                            <a:schemeClr val="bg1"/>
                          </a:solidFill>
                          <a:latin typeface="Lato"/>
                          <a:ea typeface="Lato"/>
                          <a:cs typeface="Lato"/>
                          <a:sym typeface="Lato"/>
                        </a:rPr>
                        <a:t>40%</a:t>
                      </a:r>
                      <a:endParaRPr sz="1500" b="1" dirty="0">
                        <a:solidFill>
                          <a:schemeClr val="bg1"/>
                        </a:solidFill>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solidFill>
                      <a:srgbClr val="3A86AB"/>
                    </a:solidFill>
                  </a:tcPr>
                </a:tc>
                <a:tc>
                  <a:txBody>
                    <a:bodyPr/>
                    <a:lstStyle/>
                    <a:p>
                      <a:pPr marL="0" marR="0" lvl="0" indent="0" algn="ctr" rtl="0">
                        <a:spcBef>
                          <a:spcPts val="0"/>
                        </a:spcBef>
                        <a:spcAft>
                          <a:spcPts val="0"/>
                        </a:spcAft>
                        <a:buNone/>
                      </a:pPr>
                      <a:r>
                        <a:rPr lang="en-US" sz="1500" b="1" i="0" u="none" strike="noStrike" cap="none" dirty="0">
                          <a:solidFill>
                            <a:schemeClr val="bg1"/>
                          </a:solidFill>
                          <a:latin typeface="Lato"/>
                          <a:ea typeface="Lato"/>
                          <a:cs typeface="Lato"/>
                          <a:sym typeface="Lato"/>
                        </a:rPr>
                        <a:t>50%</a:t>
                      </a:r>
                      <a:endParaRPr sz="1500" b="1" dirty="0">
                        <a:solidFill>
                          <a:schemeClr val="bg1"/>
                        </a:solidFill>
                      </a:endParaRPr>
                    </a:p>
                  </a:txBody>
                  <a:tcPr marL="8475" marR="8475" marT="84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solidFill>
                      <a:srgbClr val="3A86AB"/>
                    </a:solidFill>
                  </a:tcPr>
                </a:tc>
                <a:tc>
                  <a:txBody>
                    <a:bodyPr/>
                    <a:lstStyle/>
                    <a:p>
                      <a:pPr marL="0" marR="0" lvl="0" indent="0" algn="ctr" rtl="0">
                        <a:spcBef>
                          <a:spcPts val="0"/>
                        </a:spcBef>
                        <a:spcAft>
                          <a:spcPts val="0"/>
                        </a:spcAft>
                        <a:buNone/>
                      </a:pPr>
                      <a:r>
                        <a:rPr lang="en-US" sz="1500" b="1" i="0" u="none" strike="noStrike" cap="none" dirty="0">
                          <a:solidFill>
                            <a:schemeClr val="bg1"/>
                          </a:solidFill>
                          <a:latin typeface="Lato"/>
                          <a:ea typeface="Lato"/>
                          <a:cs typeface="Lato"/>
                          <a:sym typeface="Lato"/>
                        </a:rPr>
                        <a:t>60%</a:t>
                      </a:r>
                      <a:endParaRPr sz="1500" b="1" dirty="0">
                        <a:solidFill>
                          <a:schemeClr val="bg1"/>
                        </a:solidFill>
                      </a:endParaRPr>
                    </a:p>
                  </a:txBody>
                  <a:tcPr marL="8475" marR="8475" marT="84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solidFill>
                      <a:srgbClr val="3A86AB"/>
                    </a:solidFill>
                  </a:tcPr>
                </a:tc>
                <a:tc>
                  <a:txBody>
                    <a:bodyPr/>
                    <a:lstStyle/>
                    <a:p>
                      <a:pPr marL="0" marR="0" lvl="0" indent="0" algn="ctr" rtl="0">
                        <a:spcBef>
                          <a:spcPts val="0"/>
                        </a:spcBef>
                        <a:spcAft>
                          <a:spcPts val="0"/>
                        </a:spcAft>
                        <a:buNone/>
                      </a:pPr>
                      <a:r>
                        <a:rPr lang="en-US" sz="1500" b="1" i="0" u="none" strike="noStrike" cap="none" dirty="0">
                          <a:solidFill>
                            <a:schemeClr val="bg1"/>
                          </a:solidFill>
                          <a:latin typeface="Lato"/>
                          <a:ea typeface="Lato"/>
                          <a:cs typeface="Lato"/>
                          <a:sym typeface="Lato"/>
                        </a:rPr>
                        <a:t>70%</a:t>
                      </a:r>
                      <a:endParaRPr sz="1500" b="1" dirty="0">
                        <a:solidFill>
                          <a:schemeClr val="bg1"/>
                        </a:solidFill>
                      </a:endParaRPr>
                    </a:p>
                  </a:txBody>
                  <a:tcPr marL="8475" marR="8475" marT="84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solidFill>
                      <a:srgbClr val="3A86AB"/>
                    </a:solidFill>
                  </a:tcPr>
                </a:tc>
                <a:tc>
                  <a:txBody>
                    <a:bodyPr/>
                    <a:lstStyle/>
                    <a:p>
                      <a:pPr marL="0" marR="0" lvl="0" indent="0" algn="ctr" rtl="0">
                        <a:spcBef>
                          <a:spcPts val="0"/>
                        </a:spcBef>
                        <a:spcAft>
                          <a:spcPts val="0"/>
                        </a:spcAft>
                        <a:buNone/>
                      </a:pPr>
                      <a:r>
                        <a:rPr lang="en-US" sz="1500" b="1" i="0" u="none" strike="noStrike" cap="none" dirty="0">
                          <a:solidFill>
                            <a:schemeClr val="bg1"/>
                          </a:solidFill>
                          <a:latin typeface="Lato"/>
                          <a:ea typeface="Lato"/>
                          <a:cs typeface="Lato"/>
                          <a:sym typeface="Lato"/>
                        </a:rPr>
                        <a:t>80%</a:t>
                      </a:r>
                      <a:endParaRPr sz="1500" b="1" dirty="0">
                        <a:solidFill>
                          <a:schemeClr val="bg1"/>
                        </a:solidFill>
                      </a:endParaRPr>
                    </a:p>
                  </a:txBody>
                  <a:tcPr marL="8475" marR="8475" marT="84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solidFill>
                      <a:srgbClr val="3A86AB"/>
                    </a:solidFill>
                  </a:tcPr>
                </a:tc>
                <a:tc>
                  <a:txBody>
                    <a:bodyPr/>
                    <a:lstStyle/>
                    <a:p>
                      <a:pPr marL="0" marR="0" lvl="0" indent="0" algn="ctr" rtl="0">
                        <a:spcBef>
                          <a:spcPts val="0"/>
                        </a:spcBef>
                        <a:spcAft>
                          <a:spcPts val="0"/>
                        </a:spcAft>
                        <a:buNone/>
                      </a:pPr>
                      <a:r>
                        <a:rPr lang="en-US" sz="1500" b="1" i="0" u="none" strike="noStrike" cap="none" dirty="0">
                          <a:solidFill>
                            <a:schemeClr val="bg1"/>
                          </a:solidFill>
                          <a:latin typeface="Lato"/>
                          <a:ea typeface="Lato"/>
                          <a:cs typeface="Lato"/>
                          <a:sym typeface="Lato"/>
                        </a:rPr>
                        <a:t>90%</a:t>
                      </a:r>
                      <a:endParaRPr sz="1500" b="1" dirty="0">
                        <a:solidFill>
                          <a:schemeClr val="bg1"/>
                        </a:solidFill>
                      </a:endParaRPr>
                    </a:p>
                  </a:txBody>
                  <a:tcPr marL="8475" marR="8475" marT="84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solidFill>
                      <a:srgbClr val="3A86AB"/>
                    </a:solidFill>
                  </a:tcPr>
                </a:tc>
                <a:tc>
                  <a:txBody>
                    <a:bodyPr/>
                    <a:lstStyle/>
                    <a:p>
                      <a:pPr marL="0" marR="0" lvl="0" indent="0" algn="ctr" rtl="0">
                        <a:spcBef>
                          <a:spcPts val="0"/>
                        </a:spcBef>
                        <a:spcAft>
                          <a:spcPts val="0"/>
                        </a:spcAft>
                        <a:buNone/>
                      </a:pPr>
                      <a:r>
                        <a:rPr lang="en-US" sz="1500" b="1" i="0" u="none" strike="noStrike" cap="none" dirty="0">
                          <a:solidFill>
                            <a:schemeClr val="bg1"/>
                          </a:solidFill>
                          <a:latin typeface="Lato"/>
                          <a:ea typeface="Lato"/>
                          <a:cs typeface="Lato"/>
                          <a:sym typeface="Lato"/>
                        </a:rPr>
                        <a:t>100%</a:t>
                      </a:r>
                      <a:endParaRPr sz="1500" b="1" dirty="0">
                        <a:solidFill>
                          <a:schemeClr val="bg1"/>
                        </a:solidFill>
                      </a:endParaRPr>
                    </a:p>
                  </a:txBody>
                  <a:tcPr marL="8475" marR="8475" marT="84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solidFill>
                      <a:srgbClr val="3A86AB"/>
                    </a:solidFill>
                  </a:tcPr>
                </a:tc>
                <a:tc>
                  <a:txBody>
                    <a:bodyPr/>
                    <a:lstStyle/>
                    <a:p>
                      <a:pPr marL="0" marR="0" lvl="0" indent="0" algn="ctr" rtl="0">
                        <a:spcBef>
                          <a:spcPts val="0"/>
                        </a:spcBef>
                        <a:spcAft>
                          <a:spcPts val="0"/>
                        </a:spcAft>
                        <a:buNone/>
                      </a:pPr>
                      <a:r>
                        <a:rPr lang="en-US" sz="1500" b="1" i="0" u="none" strike="noStrike" cap="none" dirty="0">
                          <a:solidFill>
                            <a:schemeClr val="bg1"/>
                          </a:solidFill>
                          <a:latin typeface="Lato"/>
                          <a:ea typeface="Lato"/>
                          <a:cs typeface="Lato"/>
                          <a:sym typeface="Lato"/>
                        </a:rPr>
                        <a:t>125%</a:t>
                      </a:r>
                      <a:endParaRPr sz="1500" b="1" dirty="0">
                        <a:solidFill>
                          <a:schemeClr val="bg1"/>
                        </a:solidFill>
                      </a:endParaRPr>
                    </a:p>
                  </a:txBody>
                  <a:tcPr marL="8475" marR="8475" marT="84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solidFill>
                      <a:srgbClr val="3A86AB"/>
                    </a:solidFill>
                  </a:tcPr>
                </a:tc>
                <a:tc>
                  <a:txBody>
                    <a:bodyPr/>
                    <a:lstStyle/>
                    <a:p>
                      <a:pPr marL="0" marR="0" lvl="0" indent="0" algn="ctr" rtl="0">
                        <a:spcBef>
                          <a:spcPts val="0"/>
                        </a:spcBef>
                        <a:spcAft>
                          <a:spcPts val="0"/>
                        </a:spcAft>
                        <a:buNone/>
                      </a:pPr>
                      <a:r>
                        <a:rPr lang="en-US" sz="1500" b="1" i="0" u="none" strike="noStrike" cap="none" dirty="0">
                          <a:solidFill>
                            <a:schemeClr val="bg1"/>
                          </a:solidFill>
                          <a:latin typeface="Lato"/>
                          <a:ea typeface="Lato"/>
                          <a:cs typeface="Lato"/>
                          <a:sym typeface="Lato"/>
                        </a:rPr>
                        <a:t>150%</a:t>
                      </a:r>
                      <a:endParaRPr sz="1500" b="1" dirty="0">
                        <a:solidFill>
                          <a:schemeClr val="bg1"/>
                        </a:solidFill>
                      </a:endParaRPr>
                    </a:p>
                  </a:txBody>
                  <a:tcPr marL="8475" marR="8475" marT="84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solidFill>
                      <a:srgbClr val="3A86AB"/>
                    </a:solidFill>
                  </a:tcPr>
                </a:tc>
                <a:tc>
                  <a:txBody>
                    <a:bodyPr/>
                    <a:lstStyle/>
                    <a:p>
                      <a:pPr marL="0" marR="0" lvl="0" indent="0" algn="ctr" rtl="0">
                        <a:spcBef>
                          <a:spcPts val="0"/>
                        </a:spcBef>
                        <a:spcAft>
                          <a:spcPts val="0"/>
                        </a:spcAft>
                        <a:buNone/>
                      </a:pPr>
                      <a:r>
                        <a:rPr lang="en-US" sz="1500" b="1" i="0" u="none" strike="noStrike" cap="none" dirty="0">
                          <a:solidFill>
                            <a:schemeClr val="bg1"/>
                          </a:solidFill>
                          <a:latin typeface="Lato"/>
                          <a:ea typeface="Lato"/>
                          <a:cs typeface="Lato"/>
                          <a:sym typeface="Lato"/>
                        </a:rPr>
                        <a:t>200%</a:t>
                      </a:r>
                      <a:endParaRPr sz="1500" b="1" dirty="0">
                        <a:solidFill>
                          <a:schemeClr val="bg1"/>
                        </a:solidFill>
                      </a:endParaRPr>
                    </a:p>
                  </a:txBody>
                  <a:tcPr marL="8475" marR="8475" marT="84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chemeClr val="tx1"/>
                      </a:solidFill>
                      <a:prstDash val="solid"/>
                      <a:round/>
                      <a:headEnd type="none" w="med" len="med"/>
                      <a:tailEnd type="none" w="med" len="med"/>
                    </a:lnB>
                    <a:solidFill>
                      <a:srgbClr val="3A86AB"/>
                    </a:solidFill>
                  </a:tcPr>
                </a:tc>
                <a:extLst>
                  <a:ext uri="{0D108BD9-81ED-4DB2-BD59-A6C34878D82A}">
                    <a16:rowId xmlns:a16="http://schemas.microsoft.com/office/drawing/2014/main" val="10000"/>
                  </a:ext>
                </a:extLst>
              </a:tr>
              <a:tr h="417851">
                <a:tc>
                  <a:txBody>
                    <a:bodyPr/>
                    <a:lstStyle/>
                    <a:p>
                      <a:pPr marL="0" marR="0" lvl="0" indent="0" algn="ctr" rtl="0">
                        <a:spcBef>
                          <a:spcPts val="0"/>
                        </a:spcBef>
                        <a:spcAft>
                          <a:spcPts val="0"/>
                        </a:spcAft>
                        <a:buNone/>
                      </a:pPr>
                      <a:r>
                        <a:rPr lang="en-US" sz="1600" b="1" i="0" u="none" strike="noStrike" cap="none" dirty="0">
                          <a:solidFill>
                            <a:srgbClr val="000000"/>
                          </a:solidFill>
                          <a:latin typeface="Lato"/>
                          <a:ea typeface="Lato"/>
                          <a:cs typeface="Lato"/>
                          <a:sym typeface="Lato"/>
                        </a:rPr>
                        <a:t>$30k</a:t>
                      </a:r>
                      <a:endParaRPr dirty="0"/>
                    </a:p>
                  </a:txBody>
                  <a:tcPr marL="8475" marR="8475" marT="8475" marB="0" anchor="ctr">
                    <a:lnL w="9525" cap="flat" cmpd="sng">
                      <a:solidFill>
                        <a:srgbClr val="000000">
                          <a:alpha val="0"/>
                        </a:srgbClr>
                      </a:solidFill>
                      <a:prstDash val="solid"/>
                      <a:round/>
                      <a:headEnd type="none" w="sm" len="sm"/>
                      <a:tailEnd type="none" w="sm" len="sm"/>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.27M </a:t>
                      </a:r>
                      <a:endParaRPr/>
                    </a:p>
                  </a:txBody>
                  <a:tcPr marL="9525" marR="9525" marT="9525" marB="0" anchor="ctr">
                    <a:lnL w="6350" cap="flat" cmpd="sng" algn="ctr">
                      <a:solidFill>
                        <a:schemeClr val="tx1"/>
                      </a:solidFill>
                      <a:prstDash val="solid"/>
                      <a:round/>
                      <a:headEnd type="none" w="med" len="med"/>
                      <a:tailEnd type="none" w="med" len="med"/>
                    </a:lnL>
                    <a:lnR w="9525" cap="flat" cmpd="sng">
                      <a:solidFill>
                        <a:srgbClr val="D8D8D8"/>
                      </a:solidFill>
                      <a:prstDash val="dash"/>
                      <a:round/>
                      <a:headEnd type="none" w="sm" len="sm"/>
                      <a:tailEnd type="none" w="sm" len="sm"/>
                    </a:lnR>
                    <a:lnT w="6350" cap="flat" cmpd="sng" algn="ctr">
                      <a:solidFill>
                        <a:schemeClr val="tx1"/>
                      </a:solidFill>
                      <a:prstDash val="solid"/>
                      <a:round/>
                      <a:headEnd type="none" w="med" len="med"/>
                      <a:tailEnd type="none" w="med" len="med"/>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.36M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6350" cap="flat" cmpd="sng" algn="ctr">
                      <a:solidFill>
                        <a:schemeClr val="tx1"/>
                      </a:solidFill>
                      <a:prstDash val="solid"/>
                      <a:round/>
                      <a:headEnd type="none" w="med" len="med"/>
                      <a:tailEnd type="none" w="med" len="med"/>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.45M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6350" cap="flat" cmpd="sng" algn="ctr">
                      <a:solidFill>
                        <a:schemeClr val="tx1"/>
                      </a:solidFill>
                      <a:prstDash val="solid"/>
                      <a:round/>
                      <a:headEnd type="none" w="med" len="med"/>
                      <a:tailEnd type="none" w="med" len="med"/>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.54M </a:t>
                      </a:r>
                      <a:endParaRPr/>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6350" cap="flat" cmpd="sng" algn="ctr">
                      <a:solidFill>
                        <a:schemeClr val="tx1"/>
                      </a:solidFill>
                      <a:prstDash val="solid"/>
                      <a:round/>
                      <a:headEnd type="none" w="med" len="med"/>
                      <a:tailEnd type="none" w="med" len="med"/>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.63M </a:t>
                      </a:r>
                      <a:endParaRPr/>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6350" cap="flat" cmpd="sng" algn="ctr">
                      <a:solidFill>
                        <a:schemeClr val="tx1"/>
                      </a:solidFill>
                      <a:prstDash val="solid"/>
                      <a:round/>
                      <a:headEnd type="none" w="med" len="med"/>
                      <a:tailEnd type="none" w="med" len="med"/>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.72M </a:t>
                      </a:r>
                      <a:endParaRPr/>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6350" cap="flat" cmpd="sng" algn="ctr">
                      <a:solidFill>
                        <a:schemeClr val="tx1"/>
                      </a:solidFill>
                      <a:prstDash val="solid"/>
                      <a:round/>
                      <a:headEnd type="none" w="med" len="med"/>
                      <a:tailEnd type="none" w="med" len="med"/>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.81M </a:t>
                      </a:r>
                      <a:endParaRPr dirty="0"/>
                    </a:p>
                  </a:txBody>
                  <a:tcPr marL="8475" marR="8475" marT="8475" marB="0" anchor="ctr">
                    <a:lnL w="9525" cap="flat" cmpd="sng">
                      <a:solidFill>
                        <a:srgbClr val="D8D8D8"/>
                      </a:solidFill>
                      <a:prstDash val="dash"/>
                      <a:round/>
                      <a:headEnd type="none" w="sm" len="sm"/>
                      <a:tailEnd type="none" w="sm" len="sm"/>
                    </a:lnL>
                    <a:lnR w="6350" cap="flat" cmpd="sng" algn="ctr">
                      <a:solidFill>
                        <a:schemeClr val="bg1">
                          <a:lumMod val="95000"/>
                        </a:schemeClr>
                      </a:solidFill>
                      <a:prstDash val="lg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.9M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6350" cap="flat" cmpd="sng" algn="ctr">
                      <a:solidFill>
                        <a:schemeClr val="bg1">
                          <a:lumMod val="95000"/>
                        </a:schemeClr>
                      </a:solidFill>
                      <a:prstDash val="lg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1.1M </a:t>
                      </a:r>
                      <a:endParaRPr dirty="0"/>
                    </a:p>
                  </a:txBody>
                  <a:tcPr marL="9525" marR="9525" marT="9525" marB="0" anchor="ctr">
                    <a:lnL w="6350" cap="flat" cmpd="sng" algn="ctr">
                      <a:solidFill>
                        <a:schemeClr val="bg1">
                          <a:lumMod val="95000"/>
                        </a:schemeClr>
                      </a:solidFill>
                      <a:prstDash val="lgDash"/>
                      <a:round/>
                      <a:headEnd type="none" w="med" len="med"/>
                      <a:tailEnd type="none" w="med" len="med"/>
                    </a:lnL>
                    <a:lnR w="9525" cap="flat" cmpd="sng">
                      <a:solidFill>
                        <a:srgbClr val="D8D8D8"/>
                      </a:solidFill>
                      <a:prstDash val="dash"/>
                      <a:round/>
                      <a:headEnd type="none" w="sm" len="sm"/>
                      <a:tailEnd type="none" w="sm" len="sm"/>
                    </a:lnR>
                    <a:lnT w="6350" cap="flat" cmpd="sng" algn="ctr">
                      <a:solidFill>
                        <a:schemeClr val="tx1"/>
                      </a:solidFill>
                      <a:prstDash val="solid"/>
                      <a:round/>
                      <a:headEnd type="none" w="med" len="med"/>
                      <a:tailEnd type="none" w="med" len="med"/>
                    </a:lnT>
                    <a:lnB w="9525" cap="flat" cmpd="sng">
                      <a:solidFill>
                        <a:srgbClr val="D8D8D8"/>
                      </a:solidFill>
                      <a:prstDash val="dash"/>
                      <a:round/>
                      <a:headEnd type="none" w="sm" len="sm"/>
                      <a:tailEnd type="none" w="sm" len="sm"/>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1.35M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6350" cap="flat" cmpd="sng" algn="ctr">
                      <a:solidFill>
                        <a:schemeClr val="tx1"/>
                      </a:solidFill>
                      <a:prstDash val="solid"/>
                      <a:round/>
                      <a:headEnd type="none" w="med" len="med"/>
                      <a:tailEnd type="none" w="med" len="med"/>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Lato"/>
                          <a:ea typeface="Lato"/>
                          <a:cs typeface="Lato"/>
                          <a:sym typeface="Lato"/>
                        </a:rPr>
                        <a:t> 1.8M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tx1"/>
                      </a:solidFill>
                      <a:prstDash val="solid"/>
                      <a:round/>
                      <a:headEnd type="none" w="med" len="med"/>
                      <a:tailEnd type="none" w="med" len="med"/>
                    </a:lnT>
                    <a:lnB w="9525" cap="flat" cmpd="sng">
                      <a:solidFill>
                        <a:srgbClr val="D8D8D8"/>
                      </a:solidFill>
                      <a:prstDash val="dash"/>
                      <a:round/>
                      <a:headEnd type="none" w="sm" len="sm"/>
                      <a:tailEnd type="none" w="sm" len="sm"/>
                    </a:lnB>
                    <a:solidFill>
                      <a:srgbClr val="8AC7E6"/>
                    </a:solidFill>
                  </a:tcPr>
                </a:tc>
                <a:extLst>
                  <a:ext uri="{0D108BD9-81ED-4DB2-BD59-A6C34878D82A}">
                    <a16:rowId xmlns:a16="http://schemas.microsoft.com/office/drawing/2014/main" val="10001"/>
                  </a:ext>
                </a:extLst>
              </a:tr>
              <a:tr h="417851">
                <a:tc>
                  <a:txBody>
                    <a:bodyPr/>
                    <a:lstStyle/>
                    <a:p>
                      <a:pPr marL="0" marR="0" lvl="0" indent="0" algn="ctr" rtl="0">
                        <a:spcBef>
                          <a:spcPts val="0"/>
                        </a:spcBef>
                        <a:spcAft>
                          <a:spcPts val="0"/>
                        </a:spcAft>
                        <a:buNone/>
                      </a:pPr>
                      <a:r>
                        <a:rPr lang="en-US" sz="1600" b="1" i="0" u="none" strike="noStrike" cap="none" dirty="0">
                          <a:solidFill>
                            <a:srgbClr val="000000"/>
                          </a:solidFill>
                          <a:latin typeface="Lato"/>
                          <a:ea typeface="Lato"/>
                          <a:cs typeface="Lato"/>
                          <a:sym typeface="Lato"/>
                        </a:rPr>
                        <a:t>$40k</a:t>
                      </a:r>
                      <a:endParaRPr dirty="0"/>
                    </a:p>
                  </a:txBody>
                  <a:tcPr marL="8475" marR="8475" marT="8475" marB="0" anchor="ctr">
                    <a:lnL w="9525" cap="flat" cmpd="sng">
                      <a:solidFill>
                        <a:srgbClr val="000000">
                          <a:alpha val="0"/>
                        </a:srgbClr>
                      </a:solidFill>
                      <a:prstDash val="solid"/>
                      <a:round/>
                      <a:headEnd type="none" w="sm" len="sm"/>
                      <a:tailEnd type="none" w="sm" len="sm"/>
                    </a:lnL>
                    <a:lnR w="6350" cap="flat" cmpd="sng" algn="ctr">
                      <a:solidFill>
                        <a:schemeClr val="tx1"/>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.36M </a:t>
                      </a:r>
                      <a:endParaRPr/>
                    </a:p>
                  </a:txBody>
                  <a:tcPr marL="9525" marR="9525" marT="9525" marB="0" anchor="ctr">
                    <a:lnL w="6350" cap="flat" cmpd="sng" algn="ctr">
                      <a:solidFill>
                        <a:schemeClr val="tx1"/>
                      </a:solidFill>
                      <a:prstDash val="solid"/>
                      <a:round/>
                      <a:headEnd type="none" w="med" len="med"/>
                      <a:tailEnd type="none" w="med" len="med"/>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.48M </a:t>
                      </a:r>
                      <a:endParaRPr/>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.6M </a:t>
                      </a:r>
                      <a:endParaRPr/>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.72M </a:t>
                      </a:r>
                      <a:endParaRPr/>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.84M </a:t>
                      </a:r>
                      <a:endParaRPr/>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.96M </a:t>
                      </a:r>
                      <a:endParaRPr dirty="0"/>
                    </a:p>
                  </a:txBody>
                  <a:tcPr marL="8475" marR="8475" marT="8475" marB="0" anchor="ctr">
                    <a:lnL w="9525" cap="flat" cmpd="sng">
                      <a:solidFill>
                        <a:srgbClr val="D8D8D8"/>
                      </a:solidFill>
                      <a:prstDash val="dash"/>
                      <a:round/>
                      <a:headEnd type="none" w="sm" len="sm"/>
                      <a:tailEnd type="none" w="sm" len="sm"/>
                    </a:lnL>
                    <a:lnR w="6350" cap="flat" cmpd="sng" algn="ctr">
                      <a:solidFill>
                        <a:schemeClr val="bg1">
                          <a:lumMod val="95000"/>
                        </a:schemeClr>
                      </a:solidFill>
                      <a:prstDash val="lgDash"/>
                      <a:round/>
                      <a:headEnd type="none" w="med" len="med"/>
                      <a:tailEnd type="none" w="med" len="med"/>
                    </a:lnR>
                    <a:lnT w="9525" cap="flat" cmpd="sng">
                      <a:solidFill>
                        <a:srgbClr val="D8D8D8"/>
                      </a:solidFill>
                      <a:prstDash val="dash"/>
                      <a:round/>
                      <a:headEnd type="none" w="sm" len="sm"/>
                      <a:tailEnd type="none" w="sm" len="sm"/>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1.08M </a:t>
                      </a:r>
                      <a:endParaRPr/>
                    </a:p>
                  </a:txBody>
                  <a:tcPr marL="8475" marR="8475" marT="8475" marB="0" anchor="ctr">
                    <a:lnL w="6350" cap="flat" cmpd="sng" algn="ctr">
                      <a:solidFill>
                        <a:schemeClr val="bg1">
                          <a:lumMod val="95000"/>
                        </a:schemeClr>
                      </a:solidFill>
                      <a:prstDash val="lgDash"/>
                      <a:round/>
                      <a:headEnd type="none" w="med" len="med"/>
                      <a:tailEnd type="none" w="med" len="med"/>
                    </a:lnL>
                    <a:lnR w="6350" cap="flat" cmpd="sng" algn="ctr">
                      <a:solidFill>
                        <a:schemeClr val="bg1">
                          <a:lumMod val="95000"/>
                        </a:schemeClr>
                      </a:solidFill>
                      <a:prstDash val="lgDash"/>
                      <a:round/>
                      <a:headEnd type="none" w="med" len="med"/>
                      <a:tailEnd type="none" w="med" len="med"/>
                    </a:lnR>
                    <a:lnT w="6350" cap="flat" cmpd="sng" algn="ctr">
                      <a:solidFill>
                        <a:schemeClr val="bg1">
                          <a:lumMod val="95000"/>
                        </a:schemeClr>
                      </a:solidFill>
                      <a:prstDash val="lgDash"/>
                      <a:round/>
                      <a:headEnd type="none" w="med" len="med"/>
                      <a:tailEnd type="none" w="med" len="med"/>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1.2M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9525" cap="flat" cmpd="sng">
                      <a:solidFill>
                        <a:srgbClr val="D8D8D8"/>
                      </a:solidFill>
                      <a:prstDash val="dash"/>
                      <a:round/>
                      <a:headEnd type="none" w="sm" len="sm"/>
                      <a:tailEnd type="none" w="sm" len="sm"/>
                    </a:lnR>
                    <a:lnT w="6350" cap="flat" cmpd="sng" algn="ctr">
                      <a:solidFill>
                        <a:schemeClr val="bg1">
                          <a:lumMod val="95000"/>
                        </a:schemeClr>
                      </a:solidFill>
                      <a:prstDash val="lgDash"/>
                      <a:round/>
                      <a:headEnd type="none" w="med" len="med"/>
                      <a:tailEnd type="none" w="med" len="med"/>
                    </a:lnT>
                    <a:lnB w="9525" cap="flat" cmpd="sng">
                      <a:solidFill>
                        <a:srgbClr val="D8D8D8"/>
                      </a:solidFill>
                      <a:prstDash val="dash"/>
                      <a:round/>
                      <a:headEnd type="none" w="sm" len="sm"/>
                      <a:tailEnd type="none" w="sm" len="sm"/>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1.5M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1.8M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Lato"/>
                          <a:ea typeface="Lato"/>
                          <a:cs typeface="Lato"/>
                          <a:sym typeface="Lato"/>
                        </a:rPr>
                        <a:t> 2.4M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extLst>
                  <a:ext uri="{0D108BD9-81ED-4DB2-BD59-A6C34878D82A}">
                    <a16:rowId xmlns:a16="http://schemas.microsoft.com/office/drawing/2014/main" val="10002"/>
                  </a:ext>
                </a:extLst>
              </a:tr>
              <a:tr h="417851">
                <a:tc>
                  <a:txBody>
                    <a:bodyPr/>
                    <a:lstStyle/>
                    <a:p>
                      <a:pPr marL="0" marR="0" lvl="0" indent="0" algn="ctr" rtl="0">
                        <a:spcBef>
                          <a:spcPts val="0"/>
                        </a:spcBef>
                        <a:spcAft>
                          <a:spcPts val="0"/>
                        </a:spcAft>
                        <a:buNone/>
                      </a:pPr>
                      <a:r>
                        <a:rPr lang="en-US" sz="1600" b="1" i="0" u="none" strike="noStrike" cap="none" dirty="0">
                          <a:solidFill>
                            <a:srgbClr val="000000"/>
                          </a:solidFill>
                          <a:latin typeface="Lato"/>
                          <a:ea typeface="Lato"/>
                          <a:cs typeface="Lato"/>
                          <a:sym typeface="Lato"/>
                        </a:rPr>
                        <a:t>$50k</a:t>
                      </a:r>
                      <a:endParaRPr dirty="0"/>
                    </a:p>
                  </a:txBody>
                  <a:tcPr marL="8475" marR="8475" marT="8475" marB="0" anchor="ctr">
                    <a:lnL w="9525" cap="flat" cmpd="sng">
                      <a:solidFill>
                        <a:srgbClr val="000000">
                          <a:alpha val="0"/>
                        </a:srgbClr>
                      </a:solidFill>
                      <a:prstDash val="solid"/>
                      <a:round/>
                      <a:headEnd type="none" w="sm" len="sm"/>
                      <a:tailEnd type="none" w="sm" len="sm"/>
                    </a:lnL>
                    <a:lnR w="6350" cap="flat" cmpd="sng" algn="ctr">
                      <a:solidFill>
                        <a:schemeClr val="tx1"/>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.45M </a:t>
                      </a:r>
                      <a:endParaRPr/>
                    </a:p>
                  </a:txBody>
                  <a:tcPr marL="9525" marR="9525" marT="9525" marB="0" anchor="ctr">
                    <a:lnL w="6350" cap="flat" cmpd="sng" algn="ctr">
                      <a:solidFill>
                        <a:schemeClr val="tx1"/>
                      </a:solidFill>
                      <a:prstDash val="solid"/>
                      <a:round/>
                      <a:headEnd type="none" w="med" len="med"/>
                      <a:tailEnd type="none" w="med" len="med"/>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.6M </a:t>
                      </a:r>
                      <a:endParaRPr/>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.75M </a:t>
                      </a:r>
                      <a:endParaRPr/>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0.9M </a:t>
                      </a:r>
                      <a:endParaRPr/>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1.05M </a:t>
                      </a:r>
                      <a:endParaRPr dirty="0"/>
                    </a:p>
                  </a:txBody>
                  <a:tcPr marL="8475" marR="8475" marT="8475" marB="0" anchor="ctr">
                    <a:lnL w="9525" cap="flat" cmpd="sng">
                      <a:solidFill>
                        <a:srgbClr val="D8D8D8"/>
                      </a:solidFill>
                      <a:prstDash val="dash"/>
                      <a:round/>
                      <a:headEnd type="none" w="sm" len="sm"/>
                      <a:tailEnd type="none" w="sm" len="sm"/>
                    </a:lnL>
                    <a:lnR w="6350" cap="flat" cmpd="sng" algn="ctr">
                      <a:solidFill>
                        <a:schemeClr val="bg1">
                          <a:lumMod val="95000"/>
                        </a:schemeClr>
                      </a:solidFill>
                      <a:prstDash val="lgDash"/>
                      <a:round/>
                      <a:headEnd type="none" w="med" len="med"/>
                      <a:tailEnd type="none" w="med" len="med"/>
                    </a:lnR>
                    <a:lnT w="9525" cap="flat" cmpd="sng">
                      <a:solidFill>
                        <a:srgbClr val="D8D8D8"/>
                      </a:solidFill>
                      <a:prstDash val="dash"/>
                      <a:round/>
                      <a:headEnd type="none" w="sm" len="sm"/>
                      <a:tailEnd type="none" w="sm" len="sm"/>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1.2M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6350" cap="flat" cmpd="sng" algn="ctr">
                      <a:solidFill>
                        <a:schemeClr val="bg1">
                          <a:lumMod val="95000"/>
                        </a:schemeClr>
                      </a:solidFill>
                      <a:prstDash val="lgDash"/>
                      <a:round/>
                      <a:headEnd type="none" w="med" len="med"/>
                      <a:tailEnd type="none" w="med" len="med"/>
                    </a:lnR>
                    <a:lnT w="6350" cap="flat" cmpd="sng" algn="ctr">
                      <a:solidFill>
                        <a:schemeClr val="bg1">
                          <a:lumMod val="95000"/>
                        </a:schemeClr>
                      </a:solidFill>
                      <a:prstDash val="lgDash"/>
                      <a:round/>
                      <a:headEnd type="none" w="med" len="med"/>
                      <a:tailEnd type="none" w="med" len="med"/>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1.35M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9525" cap="flat" cmpd="sng">
                      <a:solidFill>
                        <a:srgbClr val="D8D8D8"/>
                      </a:solidFill>
                      <a:prstDash val="dash"/>
                      <a:round/>
                      <a:headEnd type="none" w="sm" len="sm"/>
                      <a:tailEnd type="none" w="sm" len="sm"/>
                    </a:lnR>
                    <a:lnT w="6350" cap="flat" cmpd="sng" algn="ctr">
                      <a:solidFill>
                        <a:schemeClr val="bg1">
                          <a:lumMod val="95000"/>
                        </a:schemeClr>
                      </a:solidFill>
                      <a:prstDash val="lgDash"/>
                      <a:round/>
                      <a:headEnd type="none" w="med" len="med"/>
                      <a:tailEnd type="none" w="med" len="med"/>
                    </a:lnT>
                    <a:lnB w="9525" cap="flat" cmpd="sng">
                      <a:solidFill>
                        <a:srgbClr val="D8D8D8"/>
                      </a:solidFill>
                      <a:prstDash val="dash"/>
                      <a:round/>
                      <a:headEnd type="none" w="sm" len="sm"/>
                      <a:tailEnd type="none" w="sm" len="sm"/>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1.5M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1.9M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2.25M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Lato"/>
                          <a:ea typeface="Lato"/>
                          <a:cs typeface="Lato"/>
                          <a:sym typeface="Lato"/>
                        </a:rPr>
                        <a:t> 3M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extLst>
                  <a:ext uri="{0D108BD9-81ED-4DB2-BD59-A6C34878D82A}">
                    <a16:rowId xmlns:a16="http://schemas.microsoft.com/office/drawing/2014/main" val="10003"/>
                  </a:ext>
                </a:extLst>
              </a:tr>
              <a:tr h="417851">
                <a:tc>
                  <a:txBody>
                    <a:bodyPr/>
                    <a:lstStyle/>
                    <a:p>
                      <a:pPr marL="0" marR="0" lvl="0" indent="0" algn="ctr" rtl="0">
                        <a:spcBef>
                          <a:spcPts val="0"/>
                        </a:spcBef>
                        <a:spcAft>
                          <a:spcPts val="0"/>
                        </a:spcAft>
                        <a:buNone/>
                      </a:pPr>
                      <a:r>
                        <a:rPr lang="en-US" sz="1600" b="1" i="0" u="none" strike="noStrike" cap="none" dirty="0">
                          <a:solidFill>
                            <a:srgbClr val="000000"/>
                          </a:solidFill>
                          <a:latin typeface="Lato"/>
                          <a:ea typeface="Lato"/>
                          <a:cs typeface="Lato"/>
                          <a:sym typeface="Lato"/>
                        </a:rPr>
                        <a:t>$60k</a:t>
                      </a:r>
                      <a:endParaRPr dirty="0"/>
                    </a:p>
                  </a:txBody>
                  <a:tcPr marL="8475" marR="8475" marT="8475" marB="0" anchor="ctr">
                    <a:lnL w="9525" cap="flat" cmpd="sng">
                      <a:solidFill>
                        <a:srgbClr val="000000">
                          <a:alpha val="0"/>
                        </a:srgbClr>
                      </a:solidFill>
                      <a:prstDash val="solid"/>
                      <a:round/>
                      <a:headEnd type="none" w="sm" len="sm"/>
                      <a:tailEnd type="none" w="sm" len="sm"/>
                    </a:lnL>
                    <a:lnR w="6350" cap="flat" cmpd="sng" algn="ctr">
                      <a:solidFill>
                        <a:schemeClr val="tx1"/>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.54M </a:t>
                      </a:r>
                      <a:endParaRPr/>
                    </a:p>
                  </a:txBody>
                  <a:tcPr marL="9525" marR="9525" marT="9525" marB="0" anchor="ctr">
                    <a:lnL w="6350" cap="flat" cmpd="sng" algn="ctr">
                      <a:solidFill>
                        <a:schemeClr val="tx1"/>
                      </a:solidFill>
                      <a:prstDash val="solid"/>
                      <a:round/>
                      <a:headEnd type="none" w="med" len="med"/>
                      <a:tailEnd type="none" w="med" len="med"/>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.72M </a:t>
                      </a:r>
                      <a:endParaRPr/>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.9M </a:t>
                      </a:r>
                      <a:endParaRPr/>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1.08M </a:t>
                      </a:r>
                      <a:endParaRPr dirty="0"/>
                    </a:p>
                  </a:txBody>
                  <a:tcPr marL="8475" marR="8475" marT="8475" marB="0" anchor="ctr">
                    <a:lnL w="9525" cap="flat" cmpd="sng">
                      <a:solidFill>
                        <a:srgbClr val="D8D8D8"/>
                      </a:solidFill>
                      <a:prstDash val="dash"/>
                      <a:round/>
                      <a:headEnd type="none" w="sm" len="sm"/>
                      <a:tailEnd type="none" w="sm" len="sm"/>
                    </a:lnL>
                    <a:lnR w="6350" cap="flat" cmpd="sng" algn="ctr">
                      <a:solidFill>
                        <a:schemeClr val="bg1">
                          <a:lumMod val="95000"/>
                        </a:schemeClr>
                      </a:solidFill>
                      <a:prstDash val="lgDash"/>
                      <a:round/>
                      <a:headEnd type="none" w="med" len="med"/>
                      <a:tailEnd type="none" w="med" len="med"/>
                    </a:lnR>
                    <a:lnT w="9525" cap="flat" cmpd="sng">
                      <a:solidFill>
                        <a:srgbClr val="D8D8D8"/>
                      </a:solidFill>
                      <a:prstDash val="dash"/>
                      <a:round/>
                      <a:headEnd type="none" w="sm" len="sm"/>
                      <a:tailEnd type="none" w="sm" len="sm"/>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1.26M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6350" cap="flat" cmpd="sng" algn="ctr">
                      <a:solidFill>
                        <a:schemeClr val="bg1">
                          <a:lumMod val="95000"/>
                        </a:schemeClr>
                      </a:solidFill>
                      <a:prstDash val="lgDash"/>
                      <a:round/>
                      <a:headEnd type="none" w="med" len="med"/>
                      <a:tailEnd type="none" w="med" len="med"/>
                    </a:lnR>
                    <a:lnT w="6350" cap="flat" cmpd="sng" algn="ctr">
                      <a:solidFill>
                        <a:schemeClr val="bg1">
                          <a:lumMod val="95000"/>
                        </a:schemeClr>
                      </a:solidFill>
                      <a:prstDash val="lgDash"/>
                      <a:round/>
                      <a:headEnd type="none" w="med" len="med"/>
                      <a:tailEnd type="none" w="med" len="med"/>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1.44M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6350" cap="flat" cmpd="sng" algn="ctr">
                      <a:solidFill>
                        <a:schemeClr val="bg1">
                          <a:lumMod val="95000"/>
                        </a:schemeClr>
                      </a:solidFill>
                      <a:prstDash val="lgDash"/>
                      <a:round/>
                      <a:headEnd type="none" w="med" len="med"/>
                      <a:tailEnd type="none" w="med" len="med"/>
                    </a:lnR>
                    <a:lnT w="6350" cap="flat" cmpd="sng" algn="ctr">
                      <a:solidFill>
                        <a:schemeClr val="bg1">
                          <a:lumMod val="95000"/>
                        </a:schemeClr>
                      </a:solidFill>
                      <a:prstDash val="lgDash"/>
                      <a:round/>
                      <a:headEnd type="none" w="med" len="med"/>
                      <a:tailEnd type="none" w="med" len="med"/>
                    </a:lnT>
                    <a:lnB w="9525" cap="flat" cmpd="sng">
                      <a:solidFill>
                        <a:srgbClr val="D8D8D8"/>
                      </a:solidFill>
                      <a:prstDash val="dash"/>
                      <a:round/>
                      <a:headEnd type="none" w="sm" len="sm"/>
                      <a:tailEnd type="none" w="sm" len="sm"/>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1.62M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1.8M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2.25M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2.7M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Lato"/>
                          <a:ea typeface="Lato"/>
                          <a:cs typeface="Lato"/>
                          <a:sym typeface="Lato"/>
                        </a:rPr>
                        <a:t> 3.6M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extLst>
                  <a:ext uri="{0D108BD9-81ED-4DB2-BD59-A6C34878D82A}">
                    <a16:rowId xmlns:a16="http://schemas.microsoft.com/office/drawing/2014/main" val="10004"/>
                  </a:ext>
                </a:extLst>
              </a:tr>
              <a:tr h="417851">
                <a:tc>
                  <a:txBody>
                    <a:bodyPr/>
                    <a:lstStyle/>
                    <a:p>
                      <a:pPr marL="0" marR="0" lvl="0" indent="0" algn="ctr" rtl="0">
                        <a:spcBef>
                          <a:spcPts val="0"/>
                        </a:spcBef>
                        <a:spcAft>
                          <a:spcPts val="0"/>
                        </a:spcAft>
                        <a:buNone/>
                      </a:pPr>
                      <a:r>
                        <a:rPr lang="en-US" sz="1600" b="1" i="0" u="none" strike="noStrike" cap="none" dirty="0">
                          <a:solidFill>
                            <a:srgbClr val="000000"/>
                          </a:solidFill>
                          <a:latin typeface="Lato"/>
                          <a:ea typeface="Lato"/>
                          <a:cs typeface="Lato"/>
                          <a:sym typeface="Lato"/>
                        </a:rPr>
                        <a:t>$70k</a:t>
                      </a:r>
                      <a:endParaRPr dirty="0"/>
                    </a:p>
                  </a:txBody>
                  <a:tcPr marL="8475" marR="8475" marT="8475" marB="0" anchor="ctr">
                    <a:lnL w="9525" cap="flat" cmpd="sng">
                      <a:solidFill>
                        <a:srgbClr val="000000">
                          <a:alpha val="0"/>
                        </a:srgbClr>
                      </a:solidFill>
                      <a:prstDash val="solid"/>
                      <a:round/>
                      <a:headEnd type="none" w="sm" len="sm"/>
                      <a:tailEnd type="none" w="sm" len="sm"/>
                    </a:lnL>
                    <a:lnR w="6350" cap="flat" cmpd="sng" algn="ctr">
                      <a:solidFill>
                        <a:schemeClr val="tx1"/>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.63M </a:t>
                      </a:r>
                      <a:endParaRPr/>
                    </a:p>
                  </a:txBody>
                  <a:tcPr marL="9525" marR="9525" marT="9525" marB="0" anchor="ctr">
                    <a:lnL w="6350" cap="flat" cmpd="sng" algn="ctr">
                      <a:solidFill>
                        <a:schemeClr val="tx1"/>
                      </a:solidFill>
                      <a:prstDash val="solid"/>
                      <a:round/>
                      <a:headEnd type="none" w="med" len="med"/>
                      <a:tailEnd type="none" w="med" len="med"/>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.84M </a:t>
                      </a:r>
                      <a:endParaRPr/>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1.05M </a:t>
                      </a:r>
                      <a:endParaRPr dirty="0"/>
                    </a:p>
                  </a:txBody>
                  <a:tcPr marL="8475" marR="8475" marT="8475" marB="0" anchor="ctr">
                    <a:lnL w="9525" cap="flat" cmpd="sng">
                      <a:solidFill>
                        <a:srgbClr val="D8D8D8"/>
                      </a:solidFill>
                      <a:prstDash val="dash"/>
                      <a:round/>
                      <a:headEnd type="none" w="sm" len="sm"/>
                      <a:tailEnd type="none" w="sm" len="sm"/>
                    </a:lnL>
                    <a:lnR w="6350" cap="flat" cmpd="sng" algn="ctr">
                      <a:solidFill>
                        <a:schemeClr val="bg1">
                          <a:lumMod val="95000"/>
                        </a:schemeClr>
                      </a:solidFill>
                      <a:prstDash val="lgDash"/>
                      <a:round/>
                      <a:headEnd type="none" w="med" len="med"/>
                      <a:tailEnd type="none" w="med" len="med"/>
                    </a:lnR>
                    <a:lnT w="9525" cap="flat" cmpd="sng">
                      <a:solidFill>
                        <a:srgbClr val="D8D8D8"/>
                      </a:solidFill>
                      <a:prstDash val="dash"/>
                      <a:round/>
                      <a:headEnd type="none" w="sm" len="sm"/>
                      <a:tailEnd type="none" w="sm" len="sm"/>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1.26M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6350" cap="flat" cmpd="sng" algn="ctr">
                      <a:solidFill>
                        <a:schemeClr val="bg1">
                          <a:lumMod val="95000"/>
                        </a:schemeClr>
                      </a:solidFill>
                      <a:prstDash val="lgDash"/>
                      <a:round/>
                      <a:headEnd type="none" w="med" len="med"/>
                      <a:tailEnd type="none" w="med" len="med"/>
                    </a:lnR>
                    <a:lnT w="6350" cap="flat" cmpd="sng" algn="ctr">
                      <a:solidFill>
                        <a:schemeClr val="bg1">
                          <a:lumMod val="95000"/>
                        </a:schemeClr>
                      </a:solidFill>
                      <a:prstDash val="lgDash"/>
                      <a:round/>
                      <a:headEnd type="none" w="med" len="med"/>
                      <a:tailEnd type="none" w="med" len="med"/>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1.47M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9525" cap="flat" cmpd="sng">
                      <a:solidFill>
                        <a:srgbClr val="D8D8D8"/>
                      </a:solidFill>
                      <a:prstDash val="dash"/>
                      <a:round/>
                      <a:headEnd type="none" w="sm" len="sm"/>
                      <a:tailEnd type="none" w="sm" len="sm"/>
                    </a:lnR>
                    <a:lnT w="6350" cap="flat" cmpd="sng" algn="ctr">
                      <a:solidFill>
                        <a:schemeClr val="bg1">
                          <a:lumMod val="95000"/>
                        </a:schemeClr>
                      </a:solidFill>
                      <a:prstDash val="lgDash"/>
                      <a:round/>
                      <a:headEnd type="none" w="med" len="med"/>
                      <a:tailEnd type="none" w="med" len="med"/>
                    </a:lnT>
                    <a:lnB w="9525" cap="flat" cmpd="sng">
                      <a:solidFill>
                        <a:srgbClr val="D8D8D8"/>
                      </a:solidFill>
                      <a:prstDash val="dash"/>
                      <a:round/>
                      <a:headEnd type="none" w="sm" len="sm"/>
                      <a:tailEnd type="none" w="sm" len="sm"/>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1.68M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1.89M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2.1M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2.6M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3.15M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Lato"/>
                          <a:ea typeface="Lato"/>
                          <a:cs typeface="Lato"/>
                          <a:sym typeface="Lato"/>
                        </a:rPr>
                        <a:t> 4.2M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extLst>
                  <a:ext uri="{0D108BD9-81ED-4DB2-BD59-A6C34878D82A}">
                    <a16:rowId xmlns:a16="http://schemas.microsoft.com/office/drawing/2014/main" val="10005"/>
                  </a:ext>
                </a:extLst>
              </a:tr>
              <a:tr h="417851">
                <a:tc>
                  <a:txBody>
                    <a:bodyPr/>
                    <a:lstStyle/>
                    <a:p>
                      <a:pPr marL="0" marR="0" lvl="0" indent="0" algn="ctr" rtl="0">
                        <a:spcBef>
                          <a:spcPts val="0"/>
                        </a:spcBef>
                        <a:spcAft>
                          <a:spcPts val="0"/>
                        </a:spcAft>
                        <a:buNone/>
                      </a:pPr>
                      <a:r>
                        <a:rPr lang="en-US" sz="1600" b="1" i="0" u="none" strike="noStrike" cap="none" dirty="0">
                          <a:solidFill>
                            <a:srgbClr val="000000"/>
                          </a:solidFill>
                          <a:latin typeface="Lato"/>
                          <a:ea typeface="Lato"/>
                          <a:cs typeface="Lato"/>
                          <a:sym typeface="Lato"/>
                        </a:rPr>
                        <a:t>$80k</a:t>
                      </a:r>
                      <a:endParaRPr dirty="0"/>
                    </a:p>
                  </a:txBody>
                  <a:tcPr marL="8475" marR="8475" marT="8475" marB="0" anchor="ctr">
                    <a:lnL w="9525" cap="flat" cmpd="sng">
                      <a:solidFill>
                        <a:srgbClr val="000000">
                          <a:alpha val="0"/>
                        </a:srgbClr>
                      </a:solidFill>
                      <a:prstDash val="solid"/>
                      <a:round/>
                      <a:headEnd type="none" w="sm" len="sm"/>
                      <a:tailEnd type="none" w="sm" len="sm"/>
                    </a:lnL>
                    <a:lnR w="6350" cap="flat" cmpd="sng" algn="ctr">
                      <a:solidFill>
                        <a:schemeClr val="tx1"/>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.72M </a:t>
                      </a:r>
                      <a:endParaRPr/>
                    </a:p>
                  </a:txBody>
                  <a:tcPr marL="9525" marR="9525" marT="9525" marB="0" anchor="ctr">
                    <a:lnL w="6350" cap="flat" cmpd="sng" algn="ctr">
                      <a:solidFill>
                        <a:schemeClr val="tx1"/>
                      </a:solidFill>
                      <a:prstDash val="solid"/>
                      <a:round/>
                      <a:headEnd type="none" w="med" len="med"/>
                      <a:tailEnd type="none" w="med" len="med"/>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.96M </a:t>
                      </a:r>
                      <a:endParaRPr dirty="0"/>
                    </a:p>
                  </a:txBody>
                  <a:tcPr marL="9525" marR="9525" marT="9525" marB="0" anchor="ctr">
                    <a:lnL w="9525" cap="flat" cmpd="sng">
                      <a:solidFill>
                        <a:srgbClr val="D8D8D8"/>
                      </a:solidFill>
                      <a:prstDash val="dash"/>
                      <a:round/>
                      <a:headEnd type="none" w="sm" len="sm"/>
                      <a:tailEnd type="none" w="sm" len="sm"/>
                    </a:lnL>
                    <a:lnR w="6350" cap="flat" cmpd="sng" algn="ctr">
                      <a:solidFill>
                        <a:schemeClr val="bg1">
                          <a:lumMod val="95000"/>
                        </a:schemeClr>
                      </a:solidFill>
                      <a:prstDash val="lgDash"/>
                      <a:round/>
                      <a:headEnd type="none" w="med" len="med"/>
                      <a:tailEnd type="none" w="med" len="med"/>
                    </a:lnR>
                    <a:lnT w="9525" cap="flat" cmpd="sng">
                      <a:solidFill>
                        <a:srgbClr val="D8D8D8"/>
                      </a:solidFill>
                      <a:prstDash val="dash"/>
                      <a:round/>
                      <a:headEnd type="none" w="sm" len="sm"/>
                      <a:tailEnd type="none" w="sm" len="sm"/>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1.2M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6350" cap="flat" cmpd="sng" algn="ctr">
                      <a:solidFill>
                        <a:schemeClr val="bg1">
                          <a:lumMod val="95000"/>
                        </a:schemeClr>
                      </a:solidFill>
                      <a:prstDash val="lgDash"/>
                      <a:round/>
                      <a:headEnd type="none" w="med" len="med"/>
                      <a:tailEnd type="none" w="med" len="med"/>
                    </a:lnR>
                    <a:lnT w="6350" cap="flat" cmpd="sng" algn="ctr">
                      <a:solidFill>
                        <a:schemeClr val="bg1">
                          <a:lumMod val="95000"/>
                        </a:schemeClr>
                      </a:solidFill>
                      <a:prstDash val="lgDash"/>
                      <a:round/>
                      <a:headEnd type="none" w="med" len="med"/>
                      <a:tailEnd type="none" w="med" len="med"/>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1.44M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9525" cap="flat" cmpd="sng">
                      <a:solidFill>
                        <a:srgbClr val="D8D8D8"/>
                      </a:solidFill>
                      <a:prstDash val="dash"/>
                      <a:round/>
                      <a:headEnd type="none" w="sm" len="sm"/>
                      <a:tailEnd type="none" w="sm" len="sm"/>
                    </a:lnR>
                    <a:lnT w="6350" cap="flat" cmpd="sng" algn="ctr">
                      <a:solidFill>
                        <a:schemeClr val="bg1">
                          <a:lumMod val="95000"/>
                        </a:schemeClr>
                      </a:solidFill>
                      <a:prstDash val="lgDash"/>
                      <a:round/>
                      <a:headEnd type="none" w="med" len="med"/>
                      <a:tailEnd type="none" w="med" len="med"/>
                    </a:lnT>
                    <a:lnB w="9525" cap="flat" cmpd="sng">
                      <a:solidFill>
                        <a:srgbClr val="D8D8D8"/>
                      </a:solidFill>
                      <a:prstDash val="dash"/>
                      <a:round/>
                      <a:headEnd type="none" w="sm" len="sm"/>
                      <a:tailEnd type="none" w="sm" len="sm"/>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1.68M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1.92M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2.16M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2.4M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3M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3.6M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Lato"/>
                          <a:ea typeface="Lato"/>
                          <a:cs typeface="Lato"/>
                          <a:sym typeface="Lato"/>
                        </a:rPr>
                        <a:t> 4.8M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extLst>
                  <a:ext uri="{0D108BD9-81ED-4DB2-BD59-A6C34878D82A}">
                    <a16:rowId xmlns:a16="http://schemas.microsoft.com/office/drawing/2014/main" val="10006"/>
                  </a:ext>
                </a:extLst>
              </a:tr>
              <a:tr h="417851">
                <a:tc>
                  <a:txBody>
                    <a:bodyPr/>
                    <a:lstStyle/>
                    <a:p>
                      <a:pPr marL="0" marR="0" lvl="0" indent="0" algn="ctr" rtl="0">
                        <a:spcBef>
                          <a:spcPts val="0"/>
                        </a:spcBef>
                        <a:spcAft>
                          <a:spcPts val="0"/>
                        </a:spcAft>
                        <a:buNone/>
                      </a:pPr>
                      <a:r>
                        <a:rPr lang="en-US" sz="1600" b="1" i="0" u="none" strike="noStrike" cap="none" dirty="0">
                          <a:solidFill>
                            <a:srgbClr val="000000"/>
                          </a:solidFill>
                          <a:latin typeface="Lato"/>
                          <a:ea typeface="Lato"/>
                          <a:cs typeface="Lato"/>
                          <a:sym typeface="Lato"/>
                        </a:rPr>
                        <a:t>$90k</a:t>
                      </a:r>
                      <a:endParaRPr dirty="0"/>
                    </a:p>
                  </a:txBody>
                  <a:tcPr marL="8475" marR="8475" marT="8475" marB="0" anchor="ctr">
                    <a:lnL w="9525" cap="flat" cmpd="sng">
                      <a:solidFill>
                        <a:srgbClr val="000000">
                          <a:alpha val="0"/>
                        </a:srgbClr>
                      </a:solidFill>
                      <a:prstDash val="solid"/>
                      <a:round/>
                      <a:headEnd type="none" w="sm" len="sm"/>
                      <a:tailEnd type="none" w="sm" len="sm"/>
                    </a:lnL>
                    <a:lnR w="6350" cap="flat" cmpd="sng" algn="ctr">
                      <a:solidFill>
                        <a:schemeClr val="tx1"/>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85000"/>
                      </a:schemeClr>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.81M </a:t>
                      </a:r>
                      <a:endParaRPr dirty="0"/>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bg1">
                          <a:lumMod val="95000"/>
                        </a:schemeClr>
                      </a:solidFill>
                      <a:prstDash val="lgDash"/>
                      <a:round/>
                      <a:headEnd type="none" w="med" len="med"/>
                      <a:tailEnd type="none" w="med" len="med"/>
                    </a:lnR>
                    <a:lnT w="9525" cap="flat" cmpd="sng">
                      <a:solidFill>
                        <a:srgbClr val="D8D8D8"/>
                      </a:solidFill>
                      <a:prstDash val="dash"/>
                      <a:round/>
                      <a:headEnd type="none" w="sm" len="sm"/>
                      <a:tailEnd type="none" w="sm" len="sm"/>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1.08M </a:t>
                      </a:r>
                      <a:endParaRPr/>
                    </a:p>
                  </a:txBody>
                  <a:tcPr marL="9525" marR="9525" marT="9525" marB="0" anchor="ctr">
                    <a:lnL w="6350" cap="flat" cmpd="sng" algn="ctr">
                      <a:solidFill>
                        <a:schemeClr val="bg1">
                          <a:lumMod val="95000"/>
                        </a:schemeClr>
                      </a:solidFill>
                      <a:prstDash val="lgDash"/>
                      <a:round/>
                      <a:headEnd type="none" w="med" len="med"/>
                      <a:tailEnd type="none" w="med" len="med"/>
                    </a:lnL>
                    <a:lnR w="6350" cap="flat" cmpd="sng" algn="ctr">
                      <a:solidFill>
                        <a:schemeClr val="bg1">
                          <a:lumMod val="95000"/>
                        </a:schemeClr>
                      </a:solidFill>
                      <a:prstDash val="lgDash"/>
                      <a:round/>
                      <a:headEnd type="none" w="med" len="med"/>
                      <a:tailEnd type="none" w="med" len="med"/>
                    </a:lnR>
                    <a:lnT w="6350" cap="flat" cmpd="sng" algn="ctr">
                      <a:solidFill>
                        <a:schemeClr val="bg1">
                          <a:lumMod val="95000"/>
                        </a:schemeClr>
                      </a:solidFill>
                      <a:prstDash val="lgDash"/>
                      <a:round/>
                      <a:headEnd type="none" w="med" len="med"/>
                      <a:tailEnd type="none" w="med" len="med"/>
                    </a:lnT>
                    <a:lnB w="6350" cap="flat" cmpd="sng" algn="ctr">
                      <a:solidFill>
                        <a:schemeClr val="bg1">
                          <a:lumMod val="95000"/>
                        </a:schemeClr>
                      </a:solidFill>
                      <a:prstDash val="lgDash"/>
                      <a:round/>
                      <a:headEnd type="none" w="med" len="med"/>
                      <a:tailEnd type="none" w="med" len="med"/>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1.35M </a:t>
                      </a:r>
                      <a:endParaRPr dirty="0"/>
                    </a:p>
                  </a:txBody>
                  <a:tcPr marL="8475" marR="8475" marT="8475" marB="0" anchor="ctr">
                    <a:lnL w="6350" cap="flat" cmpd="sng" algn="ctr">
                      <a:solidFill>
                        <a:schemeClr val="bg1">
                          <a:lumMod val="95000"/>
                        </a:schemeClr>
                      </a:solidFill>
                      <a:prstDash val="lgDash"/>
                      <a:round/>
                      <a:headEnd type="none" w="med" len="med"/>
                      <a:tailEnd type="none" w="med" len="med"/>
                    </a:lnL>
                    <a:lnR w="9525" cap="flat" cmpd="sng">
                      <a:solidFill>
                        <a:srgbClr val="D8D8D8"/>
                      </a:solidFill>
                      <a:prstDash val="dash"/>
                      <a:round/>
                      <a:headEnd type="none" w="sm" len="sm"/>
                      <a:tailEnd type="none" w="sm" len="sm"/>
                    </a:lnR>
                    <a:lnT w="6350" cap="flat" cmpd="sng" algn="ctr">
                      <a:solidFill>
                        <a:schemeClr val="bg1">
                          <a:lumMod val="95000"/>
                        </a:schemeClr>
                      </a:solidFill>
                      <a:prstDash val="lgDash"/>
                      <a:round/>
                      <a:headEnd type="none" w="med" len="med"/>
                      <a:tailEnd type="none" w="med" len="med"/>
                    </a:lnT>
                    <a:lnB w="9525" cap="flat" cmpd="sng">
                      <a:solidFill>
                        <a:srgbClr val="D8D8D8"/>
                      </a:solidFill>
                      <a:prstDash val="dash"/>
                      <a:round/>
                      <a:headEnd type="none" w="sm" len="sm"/>
                      <a:tailEnd type="none" w="sm" len="sm"/>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1.62M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1.89M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2.16M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2.43M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2.7M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3.4M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4.05M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Lato"/>
                          <a:ea typeface="Lato"/>
                          <a:cs typeface="Lato"/>
                          <a:sym typeface="Lato"/>
                        </a:rPr>
                        <a:t> 5.4M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8D8D8"/>
                      </a:solidFill>
                      <a:prstDash val="dash"/>
                      <a:round/>
                      <a:headEnd type="none" w="sm" len="sm"/>
                      <a:tailEnd type="none" w="sm" len="sm"/>
                    </a:lnT>
                    <a:lnB w="9525" cap="flat" cmpd="sng">
                      <a:solidFill>
                        <a:srgbClr val="D8D8D8"/>
                      </a:solidFill>
                      <a:prstDash val="dash"/>
                      <a:round/>
                      <a:headEnd type="none" w="sm" len="sm"/>
                      <a:tailEnd type="none" w="sm" len="sm"/>
                    </a:lnB>
                    <a:solidFill>
                      <a:srgbClr val="48A8D7"/>
                    </a:solidFill>
                  </a:tcPr>
                </a:tc>
                <a:extLst>
                  <a:ext uri="{0D108BD9-81ED-4DB2-BD59-A6C34878D82A}">
                    <a16:rowId xmlns:a16="http://schemas.microsoft.com/office/drawing/2014/main" val="10007"/>
                  </a:ext>
                </a:extLst>
              </a:tr>
              <a:tr h="417851">
                <a:tc>
                  <a:txBody>
                    <a:bodyPr/>
                    <a:lstStyle/>
                    <a:p>
                      <a:pPr marL="0" marR="0" lvl="0" indent="0" algn="ctr" rtl="0">
                        <a:spcBef>
                          <a:spcPts val="0"/>
                        </a:spcBef>
                        <a:spcAft>
                          <a:spcPts val="0"/>
                        </a:spcAft>
                        <a:buNone/>
                      </a:pPr>
                      <a:r>
                        <a:rPr lang="en-US" sz="1600" b="1" i="0" u="none" strike="noStrike" cap="none" dirty="0">
                          <a:solidFill>
                            <a:srgbClr val="000000"/>
                          </a:solidFill>
                          <a:latin typeface="Lato"/>
                          <a:ea typeface="Lato"/>
                          <a:cs typeface="Lato"/>
                          <a:sym typeface="Lato"/>
                        </a:rPr>
                        <a:t>$100k</a:t>
                      </a:r>
                      <a:endParaRPr dirty="0"/>
                    </a:p>
                  </a:txBody>
                  <a:tcPr marL="8475" marR="8475" marT="8475" marB="0" anchor="ctr">
                    <a:lnL w="9525" cap="flat" cmpd="sng">
                      <a:solidFill>
                        <a:srgbClr val="000000">
                          <a:alpha val="0"/>
                        </a:srgbClr>
                      </a:solidFill>
                      <a:prstDash val="solid"/>
                      <a:round/>
                      <a:headEnd type="none" w="sm" len="sm"/>
                      <a:tailEnd type="none" w="sm" len="sm"/>
                    </a:lnL>
                    <a:lnR w="6350" cap="flat" cmpd="sng" algn="ctr">
                      <a:solidFill>
                        <a:schemeClr val="tx1"/>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Lato"/>
                          <a:ea typeface="Lato"/>
                          <a:cs typeface="Lato"/>
                          <a:sym typeface="Lato"/>
                        </a:rPr>
                        <a:t> .9M </a:t>
                      </a:r>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bg1">
                          <a:lumMod val="95000"/>
                        </a:schemeClr>
                      </a:solidFill>
                      <a:prstDash val="lgDash"/>
                      <a:round/>
                      <a:headEnd type="none" w="med" len="med"/>
                      <a:tailEnd type="none" w="med" len="med"/>
                    </a:lnR>
                    <a:lnT w="6350" cap="flat" cmpd="sng" algn="ctr">
                      <a:solidFill>
                        <a:schemeClr val="bg1">
                          <a:lumMod val="95000"/>
                        </a:schemeClr>
                      </a:solidFill>
                      <a:prstDash val="lgDash"/>
                      <a:round/>
                      <a:headEnd type="none" w="med" len="med"/>
                      <a:tailEnd type="none" w="med" len="med"/>
                    </a:lnT>
                    <a:lnB w="9525" cap="flat" cmpd="sng">
                      <a:solidFill>
                        <a:srgbClr val="000000">
                          <a:alpha val="0"/>
                        </a:srgbClr>
                      </a:solidFill>
                      <a:prstDash val="solid"/>
                      <a:round/>
                      <a:headEnd type="none" w="sm" len="sm"/>
                      <a:tailEnd type="none" w="sm" len="sm"/>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1.2M </a:t>
                      </a:r>
                      <a:endParaRPr dirty="0"/>
                    </a:p>
                  </a:txBody>
                  <a:tcPr marL="9525" marR="9525" marT="9525" marB="0" anchor="ctr">
                    <a:lnL w="6350" cap="flat" cmpd="sng" algn="ctr">
                      <a:solidFill>
                        <a:schemeClr val="bg1">
                          <a:lumMod val="95000"/>
                        </a:schemeClr>
                      </a:solidFill>
                      <a:prstDash val="lgDash"/>
                      <a:round/>
                      <a:headEnd type="none" w="med" len="med"/>
                      <a:tailEnd type="none" w="med" len="med"/>
                    </a:lnL>
                    <a:lnR w="9525" cap="flat" cmpd="sng">
                      <a:solidFill>
                        <a:srgbClr val="D8D8D8"/>
                      </a:solidFill>
                      <a:prstDash val="dash"/>
                      <a:round/>
                      <a:headEnd type="none" w="sm" len="sm"/>
                      <a:tailEnd type="none" w="sm" len="sm"/>
                    </a:lnR>
                    <a:lnT w="6350" cap="flat" cmpd="sng" algn="ctr">
                      <a:solidFill>
                        <a:schemeClr val="bg1">
                          <a:lumMod val="95000"/>
                        </a:schemeClr>
                      </a:solidFill>
                      <a:prstDash val="lgDash"/>
                      <a:round/>
                      <a:headEnd type="none" w="med" len="med"/>
                      <a:tailEnd type="none" w="med" len="med"/>
                    </a:lnT>
                    <a:lnB w="9525" cap="flat" cmpd="sng">
                      <a:solidFill>
                        <a:srgbClr val="000000">
                          <a:alpha val="0"/>
                        </a:srgbClr>
                      </a:solidFill>
                      <a:prstDash val="solid"/>
                      <a:round/>
                      <a:headEnd type="none" w="sm" len="sm"/>
                      <a:tailEnd type="none" w="sm" len="sm"/>
                    </a:lnB>
                    <a:solidFill>
                      <a:srgbClr val="BDE0F1"/>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1.5M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1.8M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2.1M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8AC7E6"/>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2.4M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2.7M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3M </a:t>
                      </a:r>
                      <a:endParaRPr dirty="0"/>
                    </a:p>
                  </a:txBody>
                  <a:tcPr marL="8475" marR="8475" marT="847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3.75M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Lato"/>
                          <a:ea typeface="Lato"/>
                          <a:cs typeface="Lato"/>
                          <a:sym typeface="Lato"/>
                        </a:rPr>
                        <a:t> 4.5M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D8D8D8"/>
                      </a:solidFill>
                      <a:prstDash val="dash"/>
                      <a:round/>
                      <a:headEnd type="none" w="sm" len="sm"/>
                      <a:tailEnd type="none" w="sm" len="sm"/>
                    </a:lnR>
                    <a:lnT w="9525" cap="flat" cmpd="sng">
                      <a:solidFill>
                        <a:srgbClr val="D8D8D8"/>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48A8D7"/>
                    </a:solidFill>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Lato"/>
                          <a:ea typeface="Lato"/>
                          <a:cs typeface="Lato"/>
                          <a:sym typeface="Lato"/>
                        </a:rPr>
                        <a:t> 6M </a:t>
                      </a:r>
                      <a:endParaRPr dirty="0"/>
                    </a:p>
                  </a:txBody>
                  <a:tcPr marL="9525" marR="9525" marT="9525" marB="0" anchor="ctr">
                    <a:lnL w="9525" cap="flat" cmpd="sng">
                      <a:solidFill>
                        <a:srgbClr val="D8D8D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8D8D8"/>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48A8D7"/>
                    </a:solidFill>
                  </a:tcPr>
                </a:tc>
                <a:extLst>
                  <a:ext uri="{0D108BD9-81ED-4DB2-BD59-A6C34878D82A}">
                    <a16:rowId xmlns:a16="http://schemas.microsoft.com/office/drawing/2014/main" val="10008"/>
                  </a:ext>
                </a:extLst>
              </a:tr>
            </a:tbl>
          </a:graphicData>
        </a:graphic>
      </p:graphicFrame>
      <p:sp>
        <p:nvSpPr>
          <p:cNvPr id="159" name="Google Shape;159;p6"/>
          <p:cNvSpPr txBox="1"/>
          <p:nvPr/>
        </p:nvSpPr>
        <p:spPr>
          <a:xfrm>
            <a:off x="6256516" y="1458336"/>
            <a:ext cx="3965419"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dirty="0">
                <a:solidFill>
                  <a:schemeClr val="dk1"/>
                </a:solidFill>
                <a:latin typeface="Lato"/>
                <a:ea typeface="Lato"/>
                <a:cs typeface="Lato"/>
                <a:sym typeface="Lato"/>
              </a:rPr>
              <a:t>Annual Turnover % </a:t>
            </a:r>
            <a:br>
              <a:rPr lang="en-US" sz="1800" b="1" i="1" dirty="0">
                <a:solidFill>
                  <a:schemeClr val="dk1"/>
                </a:solidFill>
                <a:latin typeface="Lato"/>
                <a:ea typeface="Lato"/>
                <a:cs typeface="Lato"/>
                <a:sym typeface="Lato"/>
              </a:rPr>
            </a:br>
            <a:r>
              <a:rPr lang="en-US" sz="2000" i="1" dirty="0">
                <a:solidFill>
                  <a:schemeClr val="dk1"/>
                </a:solidFill>
                <a:latin typeface="Lato"/>
                <a:ea typeface="Lato"/>
                <a:cs typeface="Lato"/>
                <a:sym typeface="Lato"/>
              </a:rPr>
              <a:t>(for a 100-person call center)</a:t>
            </a:r>
            <a:endParaRPr sz="2000" dirty="0"/>
          </a:p>
        </p:txBody>
      </p:sp>
      <p:sp>
        <p:nvSpPr>
          <p:cNvPr id="160" name="Google Shape;160;p6"/>
          <p:cNvSpPr txBox="1"/>
          <p:nvPr/>
        </p:nvSpPr>
        <p:spPr>
          <a:xfrm rot="-5400000">
            <a:off x="3367693" y="3653959"/>
            <a:ext cx="22383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dirty="0">
                <a:solidFill>
                  <a:schemeClr val="dk1"/>
                </a:solidFill>
                <a:latin typeface="Lato"/>
                <a:ea typeface="Lato"/>
                <a:cs typeface="Lato"/>
                <a:sym typeface="Lato"/>
              </a:rPr>
              <a:t>Average Salary ($</a:t>
            </a:r>
            <a:endParaRPr dirty="0"/>
          </a:p>
        </p:txBody>
      </p:sp>
      <p:sp>
        <p:nvSpPr>
          <p:cNvPr id="161" name="Google Shape;161;p6"/>
          <p:cNvSpPr txBox="1"/>
          <p:nvPr/>
        </p:nvSpPr>
        <p:spPr>
          <a:xfrm>
            <a:off x="189993" y="6515288"/>
            <a:ext cx="8963107" cy="184640"/>
          </a:xfrm>
          <a:prstGeom prst="rect">
            <a:avLst/>
          </a:prstGeom>
          <a:noFill/>
          <a:ln>
            <a:noFill/>
          </a:ln>
        </p:spPr>
        <p:txBody>
          <a:bodyPr spcFirstLastPara="1" wrap="square" lIns="60950" tIns="30450" rIns="60950" bIns="30450" anchor="t" anchorCtr="0">
            <a:spAutoFit/>
          </a:bodyPr>
          <a:lstStyle/>
          <a:p>
            <a:pPr marL="0" marR="0" lvl="0" indent="0" algn="l" rtl="0">
              <a:spcBef>
                <a:spcPts val="0"/>
              </a:spcBef>
              <a:spcAft>
                <a:spcPts val="0"/>
              </a:spcAft>
              <a:buNone/>
            </a:pPr>
            <a:r>
              <a:rPr lang="en-US" sz="800">
                <a:solidFill>
                  <a:srgbClr val="6A6B6D"/>
                </a:solidFill>
                <a:latin typeface="Lato"/>
                <a:ea typeface="Lato"/>
                <a:cs typeface="Lato"/>
                <a:sym typeface="Lato"/>
              </a:rPr>
              <a:t>Note: Assumes a ~100 person department, assumes “replacement cost” for an employee is ~1/3 of their annual salary (per Bureau of Labor Statistics)</a:t>
            </a:r>
            <a:endParaRPr sz="800">
              <a:solidFill>
                <a:schemeClr val="dk1"/>
              </a:solidFill>
              <a:latin typeface="Calibri"/>
              <a:ea typeface="Calibri"/>
              <a:cs typeface="Calibri"/>
              <a:sym typeface="Calibri"/>
            </a:endParaRPr>
          </a:p>
        </p:txBody>
      </p:sp>
      <p:sp>
        <p:nvSpPr>
          <p:cNvPr id="3" name="Right Brace 2">
            <a:extLst>
              <a:ext uri="{FF2B5EF4-FFF2-40B4-BE49-F238E27FC236}">
                <a16:creationId xmlns:a16="http://schemas.microsoft.com/office/drawing/2014/main" id="{C86B7E5E-3F56-DB5F-9C89-39B85887C6C0}"/>
              </a:ext>
            </a:extLst>
          </p:cNvPr>
          <p:cNvSpPr/>
          <p:nvPr/>
        </p:nvSpPr>
        <p:spPr>
          <a:xfrm rot="5400000">
            <a:off x="8437039" y="2760740"/>
            <a:ext cx="270288" cy="637269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Google Shape;159;p6">
            <a:extLst>
              <a:ext uri="{FF2B5EF4-FFF2-40B4-BE49-F238E27FC236}">
                <a16:creationId xmlns:a16="http://schemas.microsoft.com/office/drawing/2014/main" id="{4C480E34-1548-3375-E471-88C98EB61ABC}"/>
              </a:ext>
            </a:extLst>
          </p:cNvPr>
          <p:cNvSpPr txBox="1"/>
          <p:nvPr/>
        </p:nvSpPr>
        <p:spPr>
          <a:xfrm>
            <a:off x="6522096" y="6071290"/>
            <a:ext cx="396541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dirty="0">
                <a:solidFill>
                  <a:schemeClr val="dk1"/>
                </a:solidFill>
                <a:latin typeface="Lato"/>
                <a:ea typeface="Lato"/>
                <a:cs typeface="Lato"/>
                <a:sym typeface="Lato"/>
              </a:rPr>
              <a:t>Annual Cost of Turnover</a:t>
            </a:r>
            <a:endParaRPr dirty="0"/>
          </a:p>
        </p:txBody>
      </p:sp>
      <p:sp>
        <p:nvSpPr>
          <p:cNvPr id="6" name="Google Shape;2754;p78">
            <a:extLst>
              <a:ext uri="{FF2B5EF4-FFF2-40B4-BE49-F238E27FC236}">
                <a16:creationId xmlns:a16="http://schemas.microsoft.com/office/drawing/2014/main" id="{79FA9CBF-0363-9A9A-DAAC-30E264A06999}"/>
              </a:ext>
            </a:extLst>
          </p:cNvPr>
          <p:cNvSpPr txBox="1"/>
          <p:nvPr/>
        </p:nvSpPr>
        <p:spPr>
          <a:xfrm>
            <a:off x="304800" y="1849366"/>
            <a:ext cx="3898567" cy="802168"/>
          </a:xfrm>
          <a:prstGeom prst="rect">
            <a:avLst/>
          </a:prstGeom>
          <a:noFill/>
          <a:ln>
            <a:noFill/>
          </a:ln>
        </p:spPr>
        <p:txBody>
          <a:bodyPr spcFirstLastPara="1" wrap="square" lIns="100767" tIns="100767" rIns="100767" bIns="100767" anchor="t" anchorCtr="0">
            <a:noAutofit/>
          </a:bodyPr>
          <a:lstStyle/>
          <a:p>
            <a:pPr>
              <a:lnSpc>
                <a:spcPct val="120000"/>
              </a:lnSpc>
              <a:buClr>
                <a:schemeClr val="dk1"/>
              </a:buClr>
              <a:buSzPts val="1100"/>
            </a:pPr>
            <a:r>
              <a:rPr lang="en-US" sz="1600" dirty="0">
                <a:solidFill>
                  <a:srgbClr val="6A6B6D"/>
                </a:solidFill>
                <a:latin typeface="Lato"/>
                <a:ea typeface="Lato"/>
                <a:cs typeface="Lato"/>
                <a:sym typeface="Lato"/>
              </a:rPr>
              <a:t>“Replacing an employee is estimated to cost a company </a:t>
            </a:r>
            <a:r>
              <a:rPr lang="en-US" sz="1600" b="1" dirty="0">
                <a:solidFill>
                  <a:srgbClr val="6A6B6D"/>
                </a:solidFill>
                <a:latin typeface="Lato"/>
                <a:ea typeface="Lato"/>
                <a:cs typeface="Lato"/>
                <a:sym typeface="Lato"/>
              </a:rPr>
              <a:t>30% of that employee’s annual salary</a:t>
            </a:r>
            <a:r>
              <a:rPr lang="en-US" sz="1600" dirty="0">
                <a:solidFill>
                  <a:srgbClr val="6A6B6D"/>
                </a:solidFill>
                <a:latin typeface="Lato"/>
                <a:ea typeface="Lato"/>
                <a:cs typeface="Lato"/>
                <a:sym typeface="Lato"/>
              </a:rPr>
              <a:t>.”     </a:t>
            </a:r>
            <a:r>
              <a:rPr lang="en-US" sz="1600" b="1" dirty="0">
                <a:solidFill>
                  <a:srgbClr val="48A8D7"/>
                </a:solidFill>
                <a:latin typeface="Lato"/>
                <a:ea typeface="Lato"/>
                <a:cs typeface="Lato"/>
                <a:sym typeface="Lato"/>
              </a:rPr>
              <a:t>-Department of Labor</a:t>
            </a:r>
            <a:endParaRPr sz="1600" dirty="0"/>
          </a:p>
        </p:txBody>
      </p:sp>
      <p:graphicFrame>
        <p:nvGraphicFramePr>
          <p:cNvPr id="8" name="Google Shape;2756;p78">
            <a:extLst>
              <a:ext uri="{FF2B5EF4-FFF2-40B4-BE49-F238E27FC236}">
                <a16:creationId xmlns:a16="http://schemas.microsoft.com/office/drawing/2014/main" id="{72B1ED9B-F976-AF55-0652-0D16AE8FCADD}"/>
              </a:ext>
            </a:extLst>
          </p:cNvPr>
          <p:cNvGraphicFramePr/>
          <p:nvPr>
            <p:extLst>
              <p:ext uri="{D42A27DB-BD31-4B8C-83A1-F6EECF244321}">
                <p14:modId xmlns:p14="http://schemas.microsoft.com/office/powerpoint/2010/main" val="1537442838"/>
              </p:ext>
            </p:extLst>
          </p:nvPr>
        </p:nvGraphicFramePr>
        <p:xfrm>
          <a:off x="487718" y="3703154"/>
          <a:ext cx="3412800" cy="383967"/>
        </p:xfrm>
        <a:graphic>
          <a:graphicData uri="http://schemas.openxmlformats.org/drawingml/2006/table">
            <a:tbl>
              <a:tblPr>
                <a:noFill/>
              </a:tblPr>
              <a:tblGrid>
                <a:gridCol w="2559083">
                  <a:extLst>
                    <a:ext uri="{9D8B030D-6E8A-4147-A177-3AD203B41FA5}">
                      <a16:colId xmlns:a16="http://schemas.microsoft.com/office/drawing/2014/main" val="20000"/>
                    </a:ext>
                  </a:extLst>
                </a:gridCol>
                <a:gridCol w="853717">
                  <a:extLst>
                    <a:ext uri="{9D8B030D-6E8A-4147-A177-3AD203B41FA5}">
                      <a16:colId xmlns:a16="http://schemas.microsoft.com/office/drawing/2014/main" val="20001"/>
                    </a:ext>
                  </a:extLst>
                </a:gridCol>
              </a:tblGrid>
              <a:tr h="383967">
                <a:tc>
                  <a:txBody>
                    <a:bodyPr/>
                    <a:lstStyle/>
                    <a:p>
                      <a:pPr marL="0" marR="0" lvl="0" indent="0" algn="l" rtl="0">
                        <a:lnSpc>
                          <a:spcPct val="100000"/>
                        </a:lnSpc>
                        <a:spcBef>
                          <a:spcPts val="0"/>
                        </a:spcBef>
                        <a:spcAft>
                          <a:spcPts val="0"/>
                        </a:spcAft>
                        <a:buClr>
                          <a:schemeClr val="dk1"/>
                        </a:buClr>
                        <a:buSzPts val="1100"/>
                        <a:buFont typeface="Arial"/>
                        <a:buNone/>
                      </a:pPr>
                      <a:r>
                        <a:rPr lang="en-US" sz="1300" u="none" strike="noStrike" cap="none" dirty="0">
                          <a:solidFill>
                            <a:srgbClr val="808285"/>
                          </a:solidFill>
                          <a:latin typeface="Lato"/>
                          <a:ea typeface="Lato"/>
                          <a:cs typeface="Lato"/>
                          <a:sym typeface="Lato"/>
                        </a:rPr>
                        <a:t>Cost to cover for departures</a:t>
                      </a:r>
                      <a:endParaRPr sz="1300" u="none" strike="noStrike" cap="none" dirty="0">
                        <a:solidFill>
                          <a:srgbClr val="808285"/>
                        </a:solidFill>
                        <a:latin typeface="Lato"/>
                        <a:ea typeface="Lato"/>
                        <a:cs typeface="Lato"/>
                        <a:sym typeface="Lato"/>
                      </a:endParaRPr>
                    </a:p>
                  </a:txBody>
                  <a:tcPr marL="158483" marR="158483" marT="43300" marB="43300">
                    <a:lnL w="12700" cap="flat" cmpd="sng">
                      <a:solidFill>
                        <a:srgbClr val="F7F8F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F7F8F9"/>
                      </a:solidFill>
                      <a:prstDash val="solid"/>
                      <a:round/>
                      <a:headEnd type="none" w="sm" len="sm"/>
                      <a:tailEnd type="none" w="sm" len="sm"/>
                    </a:lnT>
                    <a:lnB w="12700" cap="flat" cmpd="sng">
                      <a:solidFill>
                        <a:srgbClr val="F7F8F9"/>
                      </a:solidFill>
                      <a:prstDash val="solid"/>
                      <a:round/>
                      <a:headEnd type="none" w="sm" len="sm"/>
                      <a:tailEnd type="none" w="sm" len="sm"/>
                    </a:lnB>
                    <a:solidFill>
                      <a:srgbClr val="F7F8F9"/>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300" b="1" u="none" strike="noStrike" cap="none" dirty="0">
                          <a:solidFill>
                            <a:srgbClr val="00B050"/>
                          </a:solidFill>
                          <a:latin typeface="Lato"/>
                          <a:ea typeface="Lato"/>
                          <a:cs typeface="Lato"/>
                          <a:sym typeface="Lato"/>
                        </a:rPr>
                        <a:t>$$</a:t>
                      </a:r>
                      <a:endParaRPr sz="1300" b="1" u="none" strike="noStrike" cap="none" dirty="0">
                        <a:solidFill>
                          <a:srgbClr val="00B050"/>
                        </a:solidFill>
                        <a:latin typeface="Lato"/>
                        <a:ea typeface="Lato"/>
                        <a:cs typeface="Lato"/>
                        <a:sym typeface="Lato"/>
                      </a:endParaRPr>
                    </a:p>
                  </a:txBody>
                  <a:tcPr marL="158483" marR="158483" marT="43300" marB="43300">
                    <a:lnL w="28575" cap="flat" cmpd="sng">
                      <a:solidFill>
                        <a:srgbClr val="FFFFFF"/>
                      </a:solidFill>
                      <a:prstDash val="solid"/>
                      <a:round/>
                      <a:headEnd type="none" w="sm" len="sm"/>
                      <a:tailEnd type="none" w="sm" len="sm"/>
                    </a:lnL>
                    <a:lnR w="12700" cap="flat" cmpd="sng">
                      <a:solidFill>
                        <a:srgbClr val="F7F8F9"/>
                      </a:solidFill>
                      <a:prstDash val="solid"/>
                      <a:round/>
                      <a:headEnd type="none" w="sm" len="sm"/>
                      <a:tailEnd type="none" w="sm" len="sm"/>
                    </a:lnR>
                    <a:lnT w="12700" cap="flat" cmpd="sng">
                      <a:solidFill>
                        <a:srgbClr val="F7F8F9"/>
                      </a:solidFill>
                      <a:prstDash val="solid"/>
                      <a:round/>
                      <a:headEnd type="none" w="sm" len="sm"/>
                      <a:tailEnd type="none" w="sm" len="sm"/>
                    </a:lnT>
                    <a:lnB w="12700" cap="flat" cmpd="sng">
                      <a:solidFill>
                        <a:srgbClr val="F7F8F9"/>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9" name="Google Shape;2757;p78">
            <a:extLst>
              <a:ext uri="{FF2B5EF4-FFF2-40B4-BE49-F238E27FC236}">
                <a16:creationId xmlns:a16="http://schemas.microsoft.com/office/drawing/2014/main" id="{F70CA9D0-5FDA-C483-F5F6-624A83820617}"/>
              </a:ext>
            </a:extLst>
          </p:cNvPr>
          <p:cNvGraphicFramePr/>
          <p:nvPr>
            <p:extLst>
              <p:ext uri="{D42A27DB-BD31-4B8C-83A1-F6EECF244321}">
                <p14:modId xmlns:p14="http://schemas.microsoft.com/office/powerpoint/2010/main" val="2014419544"/>
              </p:ext>
            </p:extLst>
          </p:nvPr>
        </p:nvGraphicFramePr>
        <p:xfrm>
          <a:off x="487718" y="4141840"/>
          <a:ext cx="3412800" cy="383967"/>
        </p:xfrm>
        <a:graphic>
          <a:graphicData uri="http://schemas.openxmlformats.org/drawingml/2006/table">
            <a:tbl>
              <a:tblPr>
                <a:noFill/>
              </a:tblPr>
              <a:tblGrid>
                <a:gridCol w="2559083">
                  <a:extLst>
                    <a:ext uri="{9D8B030D-6E8A-4147-A177-3AD203B41FA5}">
                      <a16:colId xmlns:a16="http://schemas.microsoft.com/office/drawing/2014/main" val="20000"/>
                    </a:ext>
                  </a:extLst>
                </a:gridCol>
                <a:gridCol w="853717">
                  <a:extLst>
                    <a:ext uri="{9D8B030D-6E8A-4147-A177-3AD203B41FA5}">
                      <a16:colId xmlns:a16="http://schemas.microsoft.com/office/drawing/2014/main" val="20001"/>
                    </a:ext>
                  </a:extLst>
                </a:gridCol>
              </a:tblGrid>
              <a:tr h="383967">
                <a:tc>
                  <a:txBody>
                    <a:bodyPr/>
                    <a:lstStyle/>
                    <a:p>
                      <a:pPr marL="0" marR="0" lvl="0" indent="0" algn="l" rtl="0">
                        <a:lnSpc>
                          <a:spcPct val="100000"/>
                        </a:lnSpc>
                        <a:spcBef>
                          <a:spcPts val="0"/>
                        </a:spcBef>
                        <a:spcAft>
                          <a:spcPts val="0"/>
                        </a:spcAft>
                        <a:buClr>
                          <a:schemeClr val="dk1"/>
                        </a:buClr>
                        <a:buSzPts val="1100"/>
                        <a:buFont typeface="Arial"/>
                        <a:buNone/>
                      </a:pPr>
                      <a:r>
                        <a:rPr lang="en-US" sz="1300" u="none" strike="noStrike" cap="none" dirty="0">
                          <a:solidFill>
                            <a:srgbClr val="808285"/>
                          </a:solidFill>
                          <a:latin typeface="Lato"/>
                          <a:ea typeface="Lato"/>
                          <a:cs typeface="Lato"/>
                          <a:sym typeface="Lato"/>
                        </a:rPr>
                        <a:t>Cost to source, screen &amp; hire</a:t>
                      </a:r>
                      <a:endParaRPr sz="1300" u="none" strike="noStrike" cap="none" dirty="0">
                        <a:solidFill>
                          <a:srgbClr val="808285"/>
                        </a:solidFill>
                        <a:latin typeface="Lato"/>
                        <a:ea typeface="Lato"/>
                        <a:cs typeface="Lato"/>
                        <a:sym typeface="Lato"/>
                      </a:endParaRPr>
                    </a:p>
                  </a:txBody>
                  <a:tcPr marL="158483" marR="158483" marT="43300" marB="43300">
                    <a:lnL w="12700" cap="flat" cmpd="sng">
                      <a:solidFill>
                        <a:srgbClr val="F7F8F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F7F8F9"/>
                      </a:solidFill>
                      <a:prstDash val="solid"/>
                      <a:round/>
                      <a:headEnd type="none" w="sm" len="sm"/>
                      <a:tailEnd type="none" w="sm" len="sm"/>
                    </a:lnT>
                    <a:lnB w="12700" cap="flat" cmpd="sng">
                      <a:solidFill>
                        <a:srgbClr val="F7F8F9"/>
                      </a:solidFill>
                      <a:prstDash val="solid"/>
                      <a:round/>
                      <a:headEnd type="none" w="sm" len="sm"/>
                      <a:tailEnd type="none" w="sm" len="sm"/>
                    </a:lnB>
                    <a:solidFill>
                      <a:srgbClr val="F7F8F9"/>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300" b="1" u="none" strike="noStrike" cap="none" dirty="0">
                          <a:solidFill>
                            <a:srgbClr val="00B050"/>
                          </a:solidFill>
                          <a:latin typeface="Lato"/>
                          <a:ea typeface="Lato"/>
                          <a:cs typeface="Lato"/>
                          <a:sym typeface="Lato"/>
                        </a:rPr>
                        <a:t>$$</a:t>
                      </a:r>
                      <a:endParaRPr sz="1300" b="1" u="none" strike="noStrike" cap="none" dirty="0">
                        <a:solidFill>
                          <a:srgbClr val="00B050"/>
                        </a:solidFill>
                        <a:latin typeface="Lato"/>
                        <a:ea typeface="Lato"/>
                        <a:cs typeface="Lato"/>
                        <a:sym typeface="Lato"/>
                      </a:endParaRPr>
                    </a:p>
                  </a:txBody>
                  <a:tcPr marL="158483" marR="158483" marT="43300" marB="43300">
                    <a:lnL w="28575" cap="flat" cmpd="sng">
                      <a:solidFill>
                        <a:srgbClr val="FFFFFF"/>
                      </a:solidFill>
                      <a:prstDash val="solid"/>
                      <a:round/>
                      <a:headEnd type="none" w="sm" len="sm"/>
                      <a:tailEnd type="none" w="sm" len="sm"/>
                    </a:lnL>
                    <a:lnR w="12700" cap="flat" cmpd="sng">
                      <a:solidFill>
                        <a:srgbClr val="F7F8F9"/>
                      </a:solidFill>
                      <a:prstDash val="solid"/>
                      <a:round/>
                      <a:headEnd type="none" w="sm" len="sm"/>
                      <a:tailEnd type="none" w="sm" len="sm"/>
                    </a:lnR>
                    <a:lnT w="12700" cap="flat" cmpd="sng">
                      <a:solidFill>
                        <a:srgbClr val="F7F8F9"/>
                      </a:solidFill>
                      <a:prstDash val="solid"/>
                      <a:round/>
                      <a:headEnd type="none" w="sm" len="sm"/>
                      <a:tailEnd type="none" w="sm" len="sm"/>
                    </a:lnT>
                    <a:lnB w="12700" cap="flat" cmpd="sng">
                      <a:solidFill>
                        <a:srgbClr val="F7F8F9"/>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10" name="Google Shape;2758;p78">
            <a:extLst>
              <a:ext uri="{FF2B5EF4-FFF2-40B4-BE49-F238E27FC236}">
                <a16:creationId xmlns:a16="http://schemas.microsoft.com/office/drawing/2014/main" id="{3E2C0BF9-B084-4768-DA41-6B814AF12220}"/>
              </a:ext>
            </a:extLst>
          </p:cNvPr>
          <p:cNvGraphicFramePr/>
          <p:nvPr>
            <p:extLst>
              <p:ext uri="{D42A27DB-BD31-4B8C-83A1-F6EECF244321}">
                <p14:modId xmlns:p14="http://schemas.microsoft.com/office/powerpoint/2010/main" val="3494830393"/>
              </p:ext>
            </p:extLst>
          </p:nvPr>
        </p:nvGraphicFramePr>
        <p:xfrm>
          <a:off x="487718" y="4588278"/>
          <a:ext cx="3412800" cy="383967"/>
        </p:xfrm>
        <a:graphic>
          <a:graphicData uri="http://schemas.openxmlformats.org/drawingml/2006/table">
            <a:tbl>
              <a:tblPr>
                <a:noFill/>
              </a:tblPr>
              <a:tblGrid>
                <a:gridCol w="2559083">
                  <a:extLst>
                    <a:ext uri="{9D8B030D-6E8A-4147-A177-3AD203B41FA5}">
                      <a16:colId xmlns:a16="http://schemas.microsoft.com/office/drawing/2014/main" val="20000"/>
                    </a:ext>
                  </a:extLst>
                </a:gridCol>
                <a:gridCol w="853717">
                  <a:extLst>
                    <a:ext uri="{9D8B030D-6E8A-4147-A177-3AD203B41FA5}">
                      <a16:colId xmlns:a16="http://schemas.microsoft.com/office/drawing/2014/main" val="20001"/>
                    </a:ext>
                  </a:extLst>
                </a:gridCol>
              </a:tblGrid>
              <a:tr h="383967">
                <a:tc>
                  <a:txBody>
                    <a:bodyPr/>
                    <a:lstStyle/>
                    <a:p>
                      <a:pPr marL="0" marR="0" lvl="0" indent="0" algn="l" rtl="0">
                        <a:lnSpc>
                          <a:spcPct val="100000"/>
                        </a:lnSpc>
                        <a:spcBef>
                          <a:spcPts val="0"/>
                        </a:spcBef>
                        <a:spcAft>
                          <a:spcPts val="0"/>
                        </a:spcAft>
                        <a:buClr>
                          <a:schemeClr val="dk1"/>
                        </a:buClr>
                        <a:buSzPts val="1100"/>
                        <a:buFont typeface="Arial"/>
                        <a:buNone/>
                      </a:pPr>
                      <a:r>
                        <a:rPr lang="en-US" sz="1300" u="none" strike="noStrike" cap="none" dirty="0">
                          <a:solidFill>
                            <a:srgbClr val="808285"/>
                          </a:solidFill>
                          <a:latin typeface="Lato"/>
                          <a:ea typeface="Lato"/>
                          <a:cs typeface="Lato"/>
                          <a:sym typeface="Lato"/>
                        </a:rPr>
                        <a:t>Cost to onboard</a:t>
                      </a:r>
                      <a:endParaRPr sz="1300" u="none" strike="noStrike" cap="none" dirty="0">
                        <a:solidFill>
                          <a:srgbClr val="808285"/>
                        </a:solidFill>
                        <a:latin typeface="Lato"/>
                        <a:ea typeface="Lato"/>
                        <a:cs typeface="Lato"/>
                        <a:sym typeface="Lato"/>
                      </a:endParaRPr>
                    </a:p>
                  </a:txBody>
                  <a:tcPr marL="158483" marR="158483" marT="43300" marB="43300">
                    <a:lnL w="12700" cap="flat" cmpd="sng">
                      <a:solidFill>
                        <a:srgbClr val="F7F8F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F7F8F9"/>
                      </a:solidFill>
                      <a:prstDash val="solid"/>
                      <a:round/>
                      <a:headEnd type="none" w="sm" len="sm"/>
                      <a:tailEnd type="none" w="sm" len="sm"/>
                    </a:lnT>
                    <a:lnB w="12700" cap="flat" cmpd="sng">
                      <a:solidFill>
                        <a:srgbClr val="F7F8F9"/>
                      </a:solidFill>
                      <a:prstDash val="solid"/>
                      <a:round/>
                      <a:headEnd type="none" w="sm" len="sm"/>
                      <a:tailEnd type="none" w="sm" len="sm"/>
                    </a:lnB>
                    <a:solidFill>
                      <a:srgbClr val="F7F8F9"/>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300" b="1" u="none" strike="noStrike" cap="none" dirty="0">
                          <a:solidFill>
                            <a:srgbClr val="00B050"/>
                          </a:solidFill>
                          <a:latin typeface="Lato"/>
                          <a:ea typeface="Lato"/>
                          <a:cs typeface="Lato"/>
                          <a:sym typeface="Lato"/>
                        </a:rPr>
                        <a:t>$$</a:t>
                      </a:r>
                      <a:endParaRPr sz="1300" b="1" u="none" strike="noStrike" cap="none" dirty="0">
                        <a:solidFill>
                          <a:srgbClr val="00B050"/>
                        </a:solidFill>
                        <a:latin typeface="Lato"/>
                        <a:ea typeface="Lato"/>
                        <a:cs typeface="Lato"/>
                        <a:sym typeface="Lato"/>
                      </a:endParaRPr>
                    </a:p>
                  </a:txBody>
                  <a:tcPr marL="158483" marR="158483" marT="43300" marB="43300">
                    <a:lnL w="28575" cap="flat" cmpd="sng">
                      <a:solidFill>
                        <a:srgbClr val="FFFFFF"/>
                      </a:solidFill>
                      <a:prstDash val="solid"/>
                      <a:round/>
                      <a:headEnd type="none" w="sm" len="sm"/>
                      <a:tailEnd type="none" w="sm" len="sm"/>
                    </a:lnL>
                    <a:lnR w="12700" cap="flat" cmpd="sng">
                      <a:solidFill>
                        <a:srgbClr val="F7F8F9"/>
                      </a:solidFill>
                      <a:prstDash val="solid"/>
                      <a:round/>
                      <a:headEnd type="none" w="sm" len="sm"/>
                      <a:tailEnd type="none" w="sm" len="sm"/>
                    </a:lnR>
                    <a:lnT w="12700" cap="flat" cmpd="sng">
                      <a:solidFill>
                        <a:srgbClr val="F7F8F9"/>
                      </a:solidFill>
                      <a:prstDash val="solid"/>
                      <a:round/>
                      <a:headEnd type="none" w="sm" len="sm"/>
                      <a:tailEnd type="none" w="sm" len="sm"/>
                    </a:lnT>
                    <a:lnB w="12700" cap="flat" cmpd="sng">
                      <a:solidFill>
                        <a:srgbClr val="F7F8F9"/>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11" name="Google Shape;2759;p78">
            <a:extLst>
              <a:ext uri="{FF2B5EF4-FFF2-40B4-BE49-F238E27FC236}">
                <a16:creationId xmlns:a16="http://schemas.microsoft.com/office/drawing/2014/main" id="{03CE5502-1F1E-8710-39B1-AAD81401A8DF}"/>
              </a:ext>
            </a:extLst>
          </p:cNvPr>
          <p:cNvGraphicFramePr/>
          <p:nvPr>
            <p:extLst>
              <p:ext uri="{D42A27DB-BD31-4B8C-83A1-F6EECF244321}">
                <p14:modId xmlns:p14="http://schemas.microsoft.com/office/powerpoint/2010/main" val="3954391543"/>
              </p:ext>
            </p:extLst>
          </p:nvPr>
        </p:nvGraphicFramePr>
        <p:xfrm>
          <a:off x="487718" y="5034711"/>
          <a:ext cx="3412800" cy="383967"/>
        </p:xfrm>
        <a:graphic>
          <a:graphicData uri="http://schemas.openxmlformats.org/drawingml/2006/table">
            <a:tbl>
              <a:tblPr>
                <a:noFill/>
              </a:tblPr>
              <a:tblGrid>
                <a:gridCol w="2559083">
                  <a:extLst>
                    <a:ext uri="{9D8B030D-6E8A-4147-A177-3AD203B41FA5}">
                      <a16:colId xmlns:a16="http://schemas.microsoft.com/office/drawing/2014/main" val="20000"/>
                    </a:ext>
                  </a:extLst>
                </a:gridCol>
                <a:gridCol w="853717">
                  <a:extLst>
                    <a:ext uri="{9D8B030D-6E8A-4147-A177-3AD203B41FA5}">
                      <a16:colId xmlns:a16="http://schemas.microsoft.com/office/drawing/2014/main" val="20001"/>
                    </a:ext>
                  </a:extLst>
                </a:gridCol>
              </a:tblGrid>
              <a:tr h="383967">
                <a:tc>
                  <a:txBody>
                    <a:bodyPr/>
                    <a:lstStyle/>
                    <a:p>
                      <a:pPr marL="0" marR="0" lvl="0" indent="0" algn="l" rtl="0">
                        <a:lnSpc>
                          <a:spcPct val="100000"/>
                        </a:lnSpc>
                        <a:spcBef>
                          <a:spcPts val="0"/>
                        </a:spcBef>
                        <a:spcAft>
                          <a:spcPts val="0"/>
                        </a:spcAft>
                        <a:buClr>
                          <a:schemeClr val="dk1"/>
                        </a:buClr>
                        <a:buSzPts val="1100"/>
                        <a:buFont typeface="Arial"/>
                        <a:buNone/>
                      </a:pPr>
                      <a:r>
                        <a:rPr lang="en-US" sz="1300" u="none" strike="noStrike" cap="none" dirty="0">
                          <a:solidFill>
                            <a:srgbClr val="808285"/>
                          </a:solidFill>
                          <a:latin typeface="Lato"/>
                          <a:ea typeface="Lato"/>
                          <a:cs typeface="Lato"/>
                          <a:sym typeface="Lato"/>
                        </a:rPr>
                        <a:t>Cost to train/ramp up</a:t>
                      </a:r>
                      <a:endParaRPr sz="1300" u="none" strike="noStrike" cap="none" dirty="0">
                        <a:solidFill>
                          <a:srgbClr val="808285"/>
                        </a:solidFill>
                        <a:latin typeface="Lato"/>
                        <a:ea typeface="Lato"/>
                        <a:cs typeface="Lato"/>
                        <a:sym typeface="Lato"/>
                      </a:endParaRPr>
                    </a:p>
                  </a:txBody>
                  <a:tcPr marL="158483" marR="158483" marT="43300" marB="43300">
                    <a:lnL w="12700" cap="flat" cmpd="sng">
                      <a:solidFill>
                        <a:srgbClr val="F7F8F9"/>
                      </a:solidFill>
                      <a:prstDash val="solid"/>
                      <a:round/>
                      <a:headEnd type="none" w="sm" len="sm"/>
                      <a:tailEnd type="none" w="sm" len="sm"/>
                    </a:lnL>
                    <a:lnR w="28575" cap="flat" cmpd="sng">
                      <a:solidFill>
                        <a:srgbClr val="FFFFFF"/>
                      </a:solidFill>
                      <a:prstDash val="solid"/>
                      <a:round/>
                      <a:headEnd type="none" w="sm" len="sm"/>
                      <a:tailEnd type="none" w="sm" len="sm"/>
                    </a:lnR>
                    <a:lnT w="12700" cap="flat" cmpd="sng">
                      <a:solidFill>
                        <a:srgbClr val="F7F8F9"/>
                      </a:solidFill>
                      <a:prstDash val="solid"/>
                      <a:round/>
                      <a:headEnd type="none" w="sm" len="sm"/>
                      <a:tailEnd type="none" w="sm" len="sm"/>
                    </a:lnT>
                    <a:lnB w="12700" cap="flat" cmpd="sng">
                      <a:solidFill>
                        <a:srgbClr val="F7F8F9"/>
                      </a:solidFill>
                      <a:prstDash val="solid"/>
                      <a:round/>
                      <a:headEnd type="none" w="sm" len="sm"/>
                      <a:tailEnd type="none" w="sm" len="sm"/>
                    </a:lnB>
                    <a:solidFill>
                      <a:srgbClr val="F7F8F9"/>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300" b="1" u="none" strike="noStrike" cap="none" dirty="0">
                          <a:solidFill>
                            <a:srgbClr val="00B050"/>
                          </a:solidFill>
                          <a:latin typeface="Lato"/>
                          <a:ea typeface="Lato"/>
                          <a:cs typeface="Lato"/>
                          <a:sym typeface="Lato"/>
                        </a:rPr>
                        <a:t>$$</a:t>
                      </a:r>
                      <a:endParaRPr sz="1300" b="1" u="none" strike="noStrike" cap="none" dirty="0">
                        <a:solidFill>
                          <a:srgbClr val="00B050"/>
                        </a:solidFill>
                        <a:latin typeface="Lato"/>
                        <a:ea typeface="Lato"/>
                        <a:cs typeface="Lato"/>
                        <a:sym typeface="Lato"/>
                      </a:endParaRPr>
                    </a:p>
                  </a:txBody>
                  <a:tcPr marL="158483" marR="158483" marT="43300" marB="43300">
                    <a:lnL w="28575" cap="flat" cmpd="sng">
                      <a:solidFill>
                        <a:srgbClr val="FFFFFF"/>
                      </a:solidFill>
                      <a:prstDash val="solid"/>
                      <a:round/>
                      <a:headEnd type="none" w="sm" len="sm"/>
                      <a:tailEnd type="none" w="sm" len="sm"/>
                    </a:lnL>
                    <a:lnR w="12700" cap="flat" cmpd="sng">
                      <a:solidFill>
                        <a:srgbClr val="F7F8F9"/>
                      </a:solidFill>
                      <a:prstDash val="solid"/>
                      <a:round/>
                      <a:headEnd type="none" w="sm" len="sm"/>
                      <a:tailEnd type="none" w="sm" len="sm"/>
                    </a:lnR>
                    <a:lnT w="12700" cap="flat" cmpd="sng">
                      <a:solidFill>
                        <a:srgbClr val="F7F8F9"/>
                      </a:solidFill>
                      <a:prstDash val="solid"/>
                      <a:round/>
                      <a:headEnd type="none" w="sm" len="sm"/>
                      <a:tailEnd type="none" w="sm" len="sm"/>
                    </a:lnT>
                    <a:lnB w="12700" cap="flat" cmpd="sng">
                      <a:solidFill>
                        <a:srgbClr val="F7F8F9"/>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9"/>
                                        </p:tgtEl>
                                        <p:attrNameLst>
                                          <p:attrName>style.visibility</p:attrName>
                                        </p:attrNameLst>
                                      </p:cBhvr>
                                      <p:to>
                                        <p:strVal val="visible"/>
                                      </p:to>
                                    </p:set>
                                    <p:animEffect transition="in" filter="fade">
                                      <p:cBhvr>
                                        <p:cTn id="29" dur="500"/>
                                        <p:tgtEl>
                                          <p:spTgt spid="1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158"/>
                                        </p:tgtEl>
                                        <p:attrNameLst>
                                          <p:attrName>style.visibility</p:attrName>
                                        </p:attrNameLst>
                                      </p:cBhvr>
                                      <p:to>
                                        <p:strVal val="visible"/>
                                      </p:to>
                                    </p:set>
                                    <p:animEffect transition="in" filter="fade">
                                      <p:cBhvr>
                                        <p:cTn id="38" dur="500"/>
                                        <p:tgtEl>
                                          <p:spTgt spid="1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1"/>
                                        </p:tgtEl>
                                        <p:attrNameLst>
                                          <p:attrName>style.visibility</p:attrName>
                                        </p:attrNameLst>
                                      </p:cBhvr>
                                      <p:to>
                                        <p:strVal val="visible"/>
                                      </p:to>
                                    </p:set>
                                    <p:animEffect transition="in" filter="fade">
                                      <p:cBhvr>
                                        <p:cTn id="4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1" grpId="0"/>
      <p:bldP spid="3"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Rectangle 2">
            <a:extLst>
              <a:ext uri="{FF2B5EF4-FFF2-40B4-BE49-F238E27FC236}">
                <a16:creationId xmlns:a16="http://schemas.microsoft.com/office/drawing/2014/main" id="{856C100A-4958-AA81-05E0-7716BCCF4913}"/>
              </a:ext>
            </a:extLst>
          </p:cNvPr>
          <p:cNvSpPr/>
          <p:nvPr/>
        </p:nvSpPr>
        <p:spPr>
          <a:xfrm>
            <a:off x="4632960" y="0"/>
            <a:ext cx="7559040" cy="6858000"/>
          </a:xfrm>
          <a:prstGeom prst="rect">
            <a:avLst/>
          </a:prstGeom>
          <a:solidFill>
            <a:srgbClr val="52A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solidFill>
                <a:srgbClr val="47A7D5"/>
              </a:solidFill>
            </a:endParaRPr>
          </a:p>
        </p:txBody>
      </p:sp>
      <p:sp>
        <p:nvSpPr>
          <p:cNvPr id="85" name="Google Shape;85;p2"/>
          <p:cNvSpPr txBox="1"/>
          <p:nvPr/>
        </p:nvSpPr>
        <p:spPr>
          <a:xfrm>
            <a:off x="643704" y="390459"/>
            <a:ext cx="2693856" cy="790907"/>
          </a:xfrm>
          <a:prstGeom prst="rect">
            <a:avLst/>
          </a:prstGeom>
          <a:noFill/>
          <a:ln>
            <a:noFill/>
          </a:ln>
        </p:spPr>
        <p:txBody>
          <a:bodyPr spcFirstLastPara="1" wrap="square" lIns="100767" tIns="100767" rIns="100767" bIns="100767" anchor="t" anchorCtr="0">
            <a:noAutofit/>
          </a:bodyPr>
          <a:lstStyle/>
          <a:p>
            <a:pPr>
              <a:buSzPts val="1500"/>
            </a:pPr>
            <a:r>
              <a:rPr lang="en-US" sz="3733"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sym typeface="Lato"/>
              </a:rPr>
              <a:t>SUMMARY</a:t>
            </a:r>
            <a:r>
              <a:rPr lang="en-US" sz="3733"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Lato"/>
              </a:rPr>
              <a:t> </a:t>
            </a:r>
            <a:r>
              <a:rPr lang="en-US" sz="3733" dirty="0">
                <a:solidFill>
                  <a:srgbClr val="00B0F0"/>
                </a:solidFill>
                <a:latin typeface="Lato Heavy" panose="020F0502020204030203" pitchFamily="34" charset="0"/>
                <a:ea typeface="Lato Heavy" panose="020F0502020204030203" pitchFamily="34" charset="0"/>
                <a:cs typeface="Lato Heavy" panose="020F0502020204030203" pitchFamily="34" charset="0"/>
                <a:sym typeface="Lato"/>
              </a:rPr>
              <a:t>AGENDA</a:t>
            </a:r>
            <a:endParaRPr sz="3733" dirty="0">
              <a:solidFill>
                <a:srgbClr val="00B0F0"/>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 name="Rectangle 3">
            <a:extLst>
              <a:ext uri="{FF2B5EF4-FFF2-40B4-BE49-F238E27FC236}">
                <a16:creationId xmlns:a16="http://schemas.microsoft.com/office/drawing/2014/main" id="{9159B1E5-1B27-5813-1152-16AB6E2D87AC}"/>
              </a:ext>
            </a:extLst>
          </p:cNvPr>
          <p:cNvSpPr/>
          <p:nvPr/>
        </p:nvSpPr>
        <p:spPr>
          <a:xfrm>
            <a:off x="745303" y="1717964"/>
            <a:ext cx="1219200" cy="36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6" name="Google Shape;86;p2">
            <a:extLst>
              <a:ext uri="{FF2B5EF4-FFF2-40B4-BE49-F238E27FC236}">
                <a16:creationId xmlns:a16="http://schemas.microsoft.com/office/drawing/2014/main" id="{5F688A1E-CA20-FE61-1B20-A284293F8D57}"/>
              </a:ext>
            </a:extLst>
          </p:cNvPr>
          <p:cNvPicPr preferRelativeResize="0"/>
          <p:nvPr/>
        </p:nvPicPr>
        <p:blipFill rotWithShape="1">
          <a:blip r:embed="rId3">
            <a:alphaModFix/>
          </a:blip>
          <a:srcRect/>
          <a:stretch/>
        </p:blipFill>
        <p:spPr>
          <a:xfrm>
            <a:off x="520818" y="3206658"/>
            <a:ext cx="3686519" cy="2165212"/>
          </a:xfrm>
          <a:prstGeom prst="rect">
            <a:avLst/>
          </a:prstGeom>
          <a:noFill/>
          <a:ln>
            <a:noFill/>
          </a:ln>
        </p:spPr>
      </p:pic>
      <p:graphicFrame>
        <p:nvGraphicFramePr>
          <p:cNvPr id="2" name="Google Shape;84;p2">
            <a:extLst>
              <a:ext uri="{FF2B5EF4-FFF2-40B4-BE49-F238E27FC236}">
                <a16:creationId xmlns:a16="http://schemas.microsoft.com/office/drawing/2014/main" id="{A07271F1-1972-E880-5C74-CB182D70AEFD}"/>
              </a:ext>
            </a:extLst>
          </p:cNvPr>
          <p:cNvGraphicFramePr>
            <a:graphicFrameLocks/>
          </p:cNvGraphicFramePr>
          <p:nvPr>
            <p:extLst>
              <p:ext uri="{D42A27DB-BD31-4B8C-83A1-F6EECF244321}">
                <p14:modId xmlns:p14="http://schemas.microsoft.com/office/powerpoint/2010/main" val="1853338894"/>
              </p:ext>
            </p:extLst>
          </p:nvPr>
        </p:nvGraphicFramePr>
        <p:xfrm>
          <a:off x="5718811" y="1946706"/>
          <a:ext cx="4968240" cy="3291840"/>
        </p:xfrm>
        <a:graphic>
          <a:graphicData uri="http://schemas.openxmlformats.org/drawingml/2006/table">
            <a:tbl>
              <a:tblPr>
                <a:noFill/>
              </a:tblPr>
              <a:tblGrid>
                <a:gridCol w="4968240">
                  <a:extLst>
                    <a:ext uri="{9D8B030D-6E8A-4147-A177-3AD203B41FA5}">
                      <a16:colId xmlns:a16="http://schemas.microsoft.com/office/drawing/2014/main" val="20000"/>
                    </a:ext>
                  </a:extLst>
                </a:gridCol>
              </a:tblGrid>
              <a:tr h="822960">
                <a:tc>
                  <a:txBody>
                    <a:bodyPr/>
                    <a:lstStyle/>
                    <a:p>
                      <a:pPr marL="0" marR="25400" lvl="0" indent="0" algn="l" rtl="0">
                        <a:lnSpc>
                          <a:spcPct val="100000"/>
                        </a:lnSpc>
                        <a:spcBef>
                          <a:spcPts val="0"/>
                        </a:spcBef>
                        <a:spcAft>
                          <a:spcPts val="0"/>
                        </a:spcAft>
                        <a:buClr>
                          <a:srgbClr val="000000"/>
                        </a:buClr>
                        <a:buSzPts val="600"/>
                        <a:buFont typeface="Arial"/>
                        <a:buNone/>
                      </a:pPr>
                      <a:r>
                        <a:rPr lang="en-US" sz="180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Lato"/>
                        </a:rPr>
                        <a:t>Turnover is costly</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0957565"/>
                  </a:ext>
                </a:extLst>
              </a:tr>
              <a:tr h="822960">
                <a:tc>
                  <a:txBody>
                    <a:bodyPr/>
                    <a:lstStyle/>
                    <a:p>
                      <a:pPr marL="0" marR="25400" lvl="0" indent="0" algn="l" rtl="0">
                        <a:lnSpc>
                          <a:spcPct val="100000"/>
                        </a:lnSpc>
                        <a:spcBef>
                          <a:spcPts val="0"/>
                        </a:spcBef>
                        <a:spcAft>
                          <a:spcPts val="0"/>
                        </a:spcAft>
                        <a:buClr>
                          <a:srgbClr val="000000"/>
                        </a:buClr>
                        <a:buSzPts val="600"/>
                        <a:buFont typeface="Arial"/>
                        <a:buNone/>
                      </a:pPr>
                      <a:r>
                        <a:rPr lang="en-US" sz="1800" b="1" u="none" strike="noStrike" cap="none" dirty="0">
                          <a:solidFill>
                            <a:schemeClr val="tx1"/>
                          </a:solidFill>
                          <a:latin typeface="Lato Heavy" panose="020F0502020204030203" pitchFamily="34" charset="0"/>
                          <a:ea typeface="Lato Heavy" panose="020F0502020204030203" pitchFamily="34" charset="0"/>
                          <a:cs typeface="Lato Heavy" panose="020F0502020204030203" pitchFamily="34" charset="0"/>
                          <a:sym typeface="Lato"/>
                        </a:rPr>
                        <a:t>Turnover is driven by many factors </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2960">
                <a:tc>
                  <a:txBody>
                    <a:bodyPr/>
                    <a:lstStyle/>
                    <a:p>
                      <a:pPr marL="0" marR="25400" lvl="0" indent="0" algn="l" rtl="0">
                        <a:lnSpc>
                          <a:spcPct val="100000"/>
                        </a:lnSpc>
                        <a:spcBef>
                          <a:spcPts val="0"/>
                        </a:spcBef>
                        <a:spcAft>
                          <a:spcPts val="0"/>
                        </a:spcAft>
                        <a:buClr>
                          <a:schemeClr val="dk1"/>
                        </a:buClr>
                        <a:buSzPts val="600"/>
                        <a:buFont typeface="Arial"/>
                        <a:buNone/>
                      </a:pPr>
                      <a:r>
                        <a:rPr lang="en-US" sz="1800" dirty="0">
                          <a:solidFill>
                            <a:schemeClr val="bg1"/>
                          </a:solidFill>
                          <a:latin typeface="Lato"/>
                          <a:ea typeface="Lato"/>
                          <a:cs typeface="Lato"/>
                          <a:sym typeface="Lato"/>
                        </a:rPr>
                        <a:t>How to diagnose what’s causing your turnover (&amp; why hiring is a likely cause)</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2960">
                <a:tc>
                  <a:txBody>
                    <a:bodyPr/>
                    <a:lstStyle/>
                    <a:p>
                      <a:pPr marL="0" marR="25400" lvl="0" indent="0" algn="l" rtl="0">
                        <a:lnSpc>
                          <a:spcPct val="100000"/>
                        </a:lnSpc>
                        <a:spcBef>
                          <a:spcPts val="0"/>
                        </a:spcBef>
                        <a:spcAft>
                          <a:spcPts val="0"/>
                        </a:spcAft>
                        <a:buClr>
                          <a:schemeClr val="dk1"/>
                        </a:buClr>
                        <a:buSzPts val="600"/>
                        <a:buFont typeface="Arial"/>
                        <a:buNone/>
                      </a:pPr>
                      <a:r>
                        <a:rPr lang="en-US" sz="1800" u="none" strike="noStrike" cap="none" dirty="0">
                          <a:solidFill>
                            <a:schemeClr val="bg1"/>
                          </a:solidFill>
                          <a:latin typeface="Lato"/>
                          <a:ea typeface="Lato"/>
                          <a:cs typeface="Lato"/>
                          <a:sym typeface="Lato"/>
                        </a:rPr>
                        <a:t>Tips for tackling your turnover </a:t>
                      </a:r>
                    </a:p>
                    <a:p>
                      <a:pPr marL="0" marR="25400" lvl="0" indent="0" algn="l" rtl="0">
                        <a:lnSpc>
                          <a:spcPct val="100000"/>
                        </a:lnSpc>
                        <a:spcBef>
                          <a:spcPts val="0"/>
                        </a:spcBef>
                        <a:spcAft>
                          <a:spcPts val="0"/>
                        </a:spcAft>
                        <a:buClr>
                          <a:schemeClr val="dk1"/>
                        </a:buClr>
                        <a:buSzPts val="600"/>
                        <a:buFont typeface="Arial"/>
                        <a:buNone/>
                      </a:pPr>
                      <a:r>
                        <a:rPr lang="en-US" sz="1800" u="none" strike="noStrike" cap="none" dirty="0">
                          <a:solidFill>
                            <a:schemeClr val="bg1"/>
                          </a:solidFill>
                          <a:latin typeface="Lato"/>
                          <a:ea typeface="Lato"/>
                          <a:cs typeface="Lato"/>
                          <a:sym typeface="Lato"/>
                        </a:rPr>
                        <a:t>(through improved hiring)</a:t>
                      </a:r>
                    </a:p>
                  </a:txBody>
                  <a:tcPr marL="107575" marR="107575" marT="46750" marB="467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477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6"/>
        <p:cNvGrpSpPr/>
        <p:nvPr/>
      </p:nvGrpSpPr>
      <p:grpSpPr>
        <a:xfrm>
          <a:off x="0" y="0"/>
          <a:ext cx="0" cy="0"/>
          <a:chOff x="0" y="0"/>
          <a:chExt cx="0" cy="0"/>
        </a:xfrm>
      </p:grpSpPr>
      <p:sp>
        <p:nvSpPr>
          <p:cNvPr id="2767" name="Google Shape;2767;p79"/>
          <p:cNvSpPr/>
          <p:nvPr/>
        </p:nvSpPr>
        <p:spPr>
          <a:xfrm>
            <a:off x="4248117" y="2460183"/>
            <a:ext cx="3695600" cy="3565800"/>
          </a:xfrm>
          <a:prstGeom prst="ellipse">
            <a:avLst/>
          </a:prstGeom>
          <a:solidFill>
            <a:srgbClr val="48A8D7"/>
          </a:solidFill>
          <a:ln>
            <a:noFill/>
          </a:ln>
        </p:spPr>
        <p:txBody>
          <a:bodyPr spcFirstLastPara="1" wrap="square" lIns="60950" tIns="30467" rIns="60950" bIns="30467" anchor="ctr" anchorCtr="0">
            <a:noAutofit/>
          </a:bodyPr>
          <a:lstStyle/>
          <a:p>
            <a:pPr algn="ctr">
              <a:buSzPts val="1432"/>
            </a:pPr>
            <a:endParaRPr sz="955">
              <a:solidFill>
                <a:schemeClr val="lt1"/>
              </a:solidFill>
              <a:latin typeface="Lato"/>
              <a:ea typeface="Lato"/>
              <a:cs typeface="Lato"/>
              <a:sym typeface="Lato"/>
            </a:endParaRPr>
          </a:p>
        </p:txBody>
      </p:sp>
      <p:sp>
        <p:nvSpPr>
          <p:cNvPr id="2768" name="Google Shape;2768;p79"/>
          <p:cNvSpPr/>
          <p:nvPr/>
        </p:nvSpPr>
        <p:spPr>
          <a:xfrm flipH="1">
            <a:off x="4248167" y="2386300"/>
            <a:ext cx="1857200" cy="3692400"/>
          </a:xfrm>
          <a:prstGeom prst="rect">
            <a:avLst/>
          </a:prstGeom>
          <a:solidFill>
            <a:srgbClr val="FFFFFF">
              <a:alpha val="32549"/>
            </a:srgbClr>
          </a:solidFill>
          <a:ln>
            <a:noFill/>
          </a:ln>
        </p:spPr>
        <p:txBody>
          <a:bodyPr spcFirstLastPara="1" wrap="square" lIns="60950" tIns="60950" rIns="60950" bIns="60950" anchor="ctr" anchorCtr="0">
            <a:noAutofit/>
          </a:bodyPr>
          <a:lstStyle/>
          <a:p>
            <a:pPr>
              <a:buSzPts val="1400"/>
            </a:pPr>
            <a:endParaRPr sz="933"/>
          </a:p>
        </p:txBody>
      </p:sp>
      <p:cxnSp>
        <p:nvCxnSpPr>
          <p:cNvPr id="2769" name="Google Shape;2769;p79"/>
          <p:cNvCxnSpPr>
            <a:stCxn id="2767" idx="0"/>
            <a:endCxn id="2767" idx="4"/>
          </p:cNvCxnSpPr>
          <p:nvPr/>
        </p:nvCxnSpPr>
        <p:spPr>
          <a:xfrm>
            <a:off x="6095917" y="2460183"/>
            <a:ext cx="0" cy="3565800"/>
          </a:xfrm>
          <a:prstGeom prst="straightConnector1">
            <a:avLst/>
          </a:prstGeom>
          <a:solidFill>
            <a:srgbClr val="00B0F0"/>
          </a:solidFill>
          <a:ln w="28575" cap="flat" cmpd="sng">
            <a:solidFill>
              <a:srgbClr val="FFFFFF"/>
            </a:solidFill>
            <a:prstDash val="solid"/>
            <a:round/>
            <a:headEnd type="none" w="sm" len="sm"/>
            <a:tailEnd type="none" w="sm" len="sm"/>
          </a:ln>
        </p:spPr>
      </p:cxnSp>
      <p:sp>
        <p:nvSpPr>
          <p:cNvPr id="2770" name="Google Shape;2770;p79"/>
          <p:cNvSpPr txBox="1"/>
          <p:nvPr/>
        </p:nvSpPr>
        <p:spPr>
          <a:xfrm>
            <a:off x="4388401" y="4043436"/>
            <a:ext cx="1520800" cy="369400"/>
          </a:xfrm>
          <a:prstGeom prst="rect">
            <a:avLst/>
          </a:prstGeom>
          <a:noFill/>
          <a:ln>
            <a:noFill/>
          </a:ln>
        </p:spPr>
        <p:txBody>
          <a:bodyPr spcFirstLastPara="1" wrap="square" lIns="60950" tIns="30467" rIns="60950" bIns="30467" anchor="ctr" anchorCtr="0">
            <a:noAutofit/>
          </a:bodyPr>
          <a:lstStyle/>
          <a:p>
            <a:pPr algn="ctr">
              <a:buSzPts val="3000"/>
            </a:pPr>
            <a:r>
              <a:rPr lang="en-US" sz="2000">
                <a:solidFill>
                  <a:srgbClr val="FFFFFF"/>
                </a:solidFill>
                <a:latin typeface="Lato"/>
                <a:ea typeface="Lato"/>
                <a:cs typeface="Lato"/>
                <a:sym typeface="Lato"/>
              </a:rPr>
              <a:t>The Job</a:t>
            </a:r>
            <a:endParaRPr sz="933">
              <a:solidFill>
                <a:srgbClr val="FFFFFF"/>
              </a:solidFill>
            </a:endParaRPr>
          </a:p>
        </p:txBody>
      </p:sp>
      <p:sp>
        <p:nvSpPr>
          <p:cNvPr id="2771" name="Google Shape;2771;p79"/>
          <p:cNvSpPr txBox="1"/>
          <p:nvPr/>
        </p:nvSpPr>
        <p:spPr>
          <a:xfrm>
            <a:off x="6236220" y="4043436"/>
            <a:ext cx="1520800" cy="369400"/>
          </a:xfrm>
          <a:prstGeom prst="rect">
            <a:avLst/>
          </a:prstGeom>
          <a:noFill/>
          <a:ln>
            <a:noFill/>
          </a:ln>
        </p:spPr>
        <p:txBody>
          <a:bodyPr spcFirstLastPara="1" wrap="square" lIns="60950" tIns="30467" rIns="60950" bIns="30467" anchor="ctr" anchorCtr="0">
            <a:noAutofit/>
          </a:bodyPr>
          <a:lstStyle/>
          <a:p>
            <a:pPr algn="ctr">
              <a:buSzPts val="3000"/>
            </a:pPr>
            <a:r>
              <a:rPr lang="en-US" sz="2000">
                <a:solidFill>
                  <a:srgbClr val="FFFFFF"/>
                </a:solidFill>
                <a:latin typeface="Lato"/>
                <a:ea typeface="Lato"/>
                <a:cs typeface="Lato"/>
                <a:sym typeface="Lato"/>
              </a:rPr>
              <a:t>The Person</a:t>
            </a:r>
            <a:endParaRPr sz="933">
              <a:solidFill>
                <a:srgbClr val="FFFFFF"/>
              </a:solidFill>
            </a:endParaRPr>
          </a:p>
        </p:txBody>
      </p:sp>
      <p:sp>
        <p:nvSpPr>
          <p:cNvPr id="2774" name="Google Shape;2774;p79"/>
          <p:cNvSpPr txBox="1"/>
          <p:nvPr/>
        </p:nvSpPr>
        <p:spPr>
          <a:xfrm>
            <a:off x="652777" y="1559183"/>
            <a:ext cx="10886480" cy="774400"/>
          </a:xfrm>
          <a:prstGeom prst="rect">
            <a:avLst/>
          </a:prstGeom>
          <a:noFill/>
          <a:ln>
            <a:noFill/>
          </a:ln>
        </p:spPr>
        <p:txBody>
          <a:bodyPr spcFirstLastPara="1" wrap="square" lIns="60950" tIns="30467" rIns="60950" bIns="30467" anchor="t" anchorCtr="0">
            <a:noAutofit/>
          </a:bodyPr>
          <a:lstStyle/>
          <a:p>
            <a:pPr algn="ctr">
              <a:buSzPts val="2045"/>
            </a:pPr>
            <a:endParaRPr sz="1363" dirty="0"/>
          </a:p>
          <a:p>
            <a:pPr algn="ctr">
              <a:buSzPts val="2300"/>
            </a:pPr>
            <a:r>
              <a:rPr lang="en-US" sz="1533" b="1" dirty="0">
                <a:solidFill>
                  <a:srgbClr val="48A8D7"/>
                </a:solidFill>
                <a:latin typeface="Lato"/>
                <a:ea typeface="Lato"/>
                <a:cs typeface="Lato"/>
                <a:sym typeface="Lato"/>
              </a:rPr>
              <a:t>It’s about the characteristics of THE JOB… or THE PERSON… or the relationship between BOTH. </a:t>
            </a:r>
            <a:endParaRPr sz="1533" b="1" dirty="0">
              <a:solidFill>
                <a:srgbClr val="48A8D7"/>
              </a:solidFill>
              <a:latin typeface="Lato"/>
              <a:ea typeface="Lato"/>
              <a:cs typeface="Lato"/>
              <a:sym typeface="Lato"/>
            </a:endParaRPr>
          </a:p>
        </p:txBody>
      </p:sp>
      <p:sp>
        <p:nvSpPr>
          <p:cNvPr id="2775" name="Google Shape;2775;p79"/>
          <p:cNvSpPr txBox="1"/>
          <p:nvPr/>
        </p:nvSpPr>
        <p:spPr>
          <a:xfrm>
            <a:off x="1038118" y="1066142"/>
            <a:ext cx="10115599" cy="324000"/>
          </a:xfrm>
          <a:prstGeom prst="rect">
            <a:avLst/>
          </a:prstGeom>
          <a:noFill/>
          <a:ln>
            <a:noFill/>
          </a:ln>
        </p:spPr>
        <p:txBody>
          <a:bodyPr spcFirstLastPara="1" wrap="square" lIns="100767" tIns="100767" rIns="100767" bIns="100767" anchor="t" anchorCtr="0">
            <a:noAutofit/>
          </a:bodyPr>
          <a:lstStyle/>
          <a:p>
            <a:pPr algn="ctr">
              <a:lnSpc>
                <a:spcPct val="125000"/>
              </a:lnSpc>
              <a:spcAft>
                <a:spcPts val="1133"/>
              </a:spcAft>
              <a:buSzPts val="3000"/>
            </a:pPr>
            <a:r>
              <a:rPr lang="en-US" sz="2800" dirty="0">
                <a:solidFill>
                  <a:schemeClr val="dk1"/>
                </a:solidFill>
                <a:latin typeface="Lato Heavy" panose="020F0502020204030203" pitchFamily="34" charset="0"/>
                <a:ea typeface="Lato Heavy" panose="020F0502020204030203" pitchFamily="34" charset="0"/>
                <a:cs typeface="Lato Heavy" panose="020F0502020204030203" pitchFamily="34" charset="0"/>
                <a:sym typeface="Lato"/>
              </a:rPr>
              <a:t>Turnover is Driven by Many Factors</a:t>
            </a:r>
            <a:endParaRPr sz="2800" dirty="0">
              <a:solidFill>
                <a:schemeClr val="dk1"/>
              </a:solidFill>
              <a:latin typeface="Lato Heavy" panose="020F0502020204030203" pitchFamily="34" charset="0"/>
              <a:ea typeface="Lato Heavy" panose="020F0502020204030203" pitchFamily="34" charset="0"/>
              <a:cs typeface="Lato Heavy" panose="020F0502020204030203" pitchFamily="34" charset="0"/>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796757"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541383"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86009"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0E3218-7353-1519-0E84-CB9F6122BCF6}"/>
              </a:ext>
            </a:extLst>
          </p:cNvPr>
          <p:cNvCxnSpPr/>
          <p:nvPr/>
        </p:nvCxnSpPr>
        <p:spPr>
          <a:xfrm>
            <a:off x="5169070"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E3117A4-92EB-FFCF-DBE8-A5283E4EC677}"/>
              </a:ext>
            </a:extLst>
          </p:cNvPr>
          <p:cNvCxnSpPr/>
          <p:nvPr/>
        </p:nvCxnSpPr>
        <p:spPr>
          <a:xfrm>
            <a:off x="242444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238AD9-EA01-EB6A-DCCE-6ABEF681BCFE}"/>
              </a:ext>
            </a:extLst>
          </p:cNvPr>
          <p:cNvCxnSpPr/>
          <p:nvPr/>
        </p:nvCxnSpPr>
        <p:spPr>
          <a:xfrm>
            <a:off x="7913696"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3FBFBB-11E5-FDF6-D30A-0BFA932FBB14}"/>
              </a:ext>
            </a:extLst>
          </p:cNvPr>
          <p:cNvCxnSpPr/>
          <p:nvPr/>
        </p:nvCxnSpPr>
        <p:spPr>
          <a:xfrm>
            <a:off x="1065832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368" y="5911876"/>
            <a:ext cx="476412" cy="369332"/>
          </a:xfrm>
          <a:prstGeom prst="rect">
            <a:avLst/>
          </a:prstGeom>
          <a:noFill/>
        </p:spPr>
        <p:txBody>
          <a:bodyPr wrap="none" rtlCol="0">
            <a:spAutoFit/>
          </a:bodyPr>
          <a:lstStyle/>
          <a:p>
            <a:r>
              <a:rPr lang="en-US" dirty="0">
                <a:solidFill>
                  <a:schemeClr val="tx1">
                    <a:lumMod val="50000"/>
                    <a:lumOff val="50000"/>
                  </a:schemeClr>
                </a:solidFill>
              </a:rPr>
              <a:t>.00</a:t>
            </a:r>
          </a:p>
        </p:txBody>
      </p:sp>
      <p:sp>
        <p:nvSpPr>
          <p:cNvPr id="19" name="TextBox 18"/>
          <p:cNvSpPr txBox="1"/>
          <p:nvPr/>
        </p:nvSpPr>
        <p:spPr>
          <a:xfrm>
            <a:off x="692368" y="4954498"/>
            <a:ext cx="476412" cy="369332"/>
          </a:xfrm>
          <a:prstGeom prst="rect">
            <a:avLst/>
          </a:prstGeom>
          <a:noFill/>
        </p:spPr>
        <p:txBody>
          <a:bodyPr wrap="none" rtlCol="0">
            <a:spAutoFit/>
          </a:bodyPr>
          <a:lstStyle/>
          <a:p>
            <a:r>
              <a:rPr lang="en-US" dirty="0">
                <a:solidFill>
                  <a:schemeClr val="tx1">
                    <a:lumMod val="50000"/>
                    <a:lumOff val="50000"/>
                  </a:schemeClr>
                </a:solidFill>
              </a:rPr>
              <a:t>.10</a:t>
            </a:r>
          </a:p>
        </p:txBody>
      </p:sp>
      <p:sp>
        <p:nvSpPr>
          <p:cNvPr id="20" name="TextBox 19"/>
          <p:cNvSpPr txBox="1"/>
          <p:nvPr/>
        </p:nvSpPr>
        <p:spPr>
          <a:xfrm>
            <a:off x="692368" y="4091179"/>
            <a:ext cx="476412" cy="369332"/>
          </a:xfrm>
          <a:prstGeom prst="rect">
            <a:avLst/>
          </a:prstGeom>
          <a:noFill/>
        </p:spPr>
        <p:txBody>
          <a:bodyPr wrap="none" rtlCol="0">
            <a:spAutoFit/>
          </a:bodyPr>
          <a:lstStyle/>
          <a:p>
            <a:r>
              <a:rPr lang="en-US" dirty="0">
                <a:solidFill>
                  <a:schemeClr val="tx1">
                    <a:lumMod val="50000"/>
                    <a:lumOff val="50000"/>
                  </a:schemeClr>
                </a:solidFill>
              </a:rPr>
              <a:t>.20</a:t>
            </a:r>
          </a:p>
        </p:txBody>
      </p:sp>
      <p:sp>
        <p:nvSpPr>
          <p:cNvPr id="21" name="TextBox 20"/>
          <p:cNvSpPr txBox="1"/>
          <p:nvPr/>
        </p:nvSpPr>
        <p:spPr>
          <a:xfrm>
            <a:off x="692368" y="3218821"/>
            <a:ext cx="476412" cy="369332"/>
          </a:xfrm>
          <a:prstGeom prst="rect">
            <a:avLst/>
          </a:prstGeom>
          <a:noFill/>
        </p:spPr>
        <p:txBody>
          <a:bodyPr wrap="none" rtlCol="0">
            <a:spAutoFit/>
          </a:bodyPr>
          <a:lstStyle/>
          <a:p>
            <a:r>
              <a:rPr lang="en-US" dirty="0">
                <a:solidFill>
                  <a:schemeClr val="tx1">
                    <a:lumMod val="50000"/>
                    <a:lumOff val="50000"/>
                  </a:schemeClr>
                </a:solidFill>
              </a:rPr>
              <a:t>.30</a:t>
            </a:r>
          </a:p>
        </p:txBody>
      </p:sp>
      <p:sp>
        <p:nvSpPr>
          <p:cNvPr id="22" name="TextBox 21"/>
          <p:cNvSpPr txBox="1"/>
          <p:nvPr/>
        </p:nvSpPr>
        <p:spPr>
          <a:xfrm>
            <a:off x="692368" y="2356296"/>
            <a:ext cx="476412" cy="369332"/>
          </a:xfrm>
          <a:prstGeom prst="rect">
            <a:avLst/>
          </a:prstGeom>
          <a:noFill/>
        </p:spPr>
        <p:txBody>
          <a:bodyPr wrap="none" rtlCol="0">
            <a:spAutoFit/>
          </a:bodyPr>
          <a:lstStyle/>
          <a:p>
            <a:r>
              <a:rPr lang="en-US" dirty="0">
                <a:solidFill>
                  <a:schemeClr val="tx1">
                    <a:lumMod val="50000"/>
                    <a:lumOff val="50000"/>
                  </a:schemeClr>
                </a:solidFill>
              </a:rPr>
              <a:t>.40</a:t>
            </a:r>
          </a:p>
        </p:txBody>
      </p:sp>
      <p:sp>
        <p:nvSpPr>
          <p:cNvPr id="29" name="TextBox 28"/>
          <p:cNvSpPr txBox="1"/>
          <p:nvPr/>
        </p:nvSpPr>
        <p:spPr>
          <a:xfrm>
            <a:off x="692368" y="1481673"/>
            <a:ext cx="476412" cy="369332"/>
          </a:xfrm>
          <a:prstGeom prst="rect">
            <a:avLst/>
          </a:prstGeom>
          <a:noFill/>
        </p:spPr>
        <p:txBody>
          <a:bodyPr wrap="none" rtlCol="0">
            <a:spAutoFit/>
          </a:bodyPr>
          <a:lstStyle/>
          <a:p>
            <a:r>
              <a:rPr lang="en-US" dirty="0">
                <a:solidFill>
                  <a:schemeClr val="tx1">
                    <a:lumMod val="50000"/>
                    <a:lumOff val="50000"/>
                  </a:schemeClr>
                </a:solidFill>
              </a:rPr>
              <a:t>.50</a:t>
            </a:r>
          </a:p>
        </p:txBody>
      </p:sp>
      <p:sp>
        <p:nvSpPr>
          <p:cNvPr id="30" name="TextBox 29"/>
          <p:cNvSpPr txBox="1"/>
          <p:nvPr/>
        </p:nvSpPr>
        <p:spPr>
          <a:xfrm>
            <a:off x="692368" y="630731"/>
            <a:ext cx="476412" cy="369332"/>
          </a:xfrm>
          <a:prstGeom prst="rect">
            <a:avLst/>
          </a:prstGeom>
          <a:noFill/>
        </p:spPr>
        <p:txBody>
          <a:bodyPr wrap="none" rtlCol="0">
            <a:spAutoFit/>
          </a:bodyPr>
          <a:lstStyle/>
          <a:p>
            <a:r>
              <a:rPr lang="en-US" dirty="0">
                <a:solidFill>
                  <a:schemeClr val="tx1">
                    <a:lumMod val="50000"/>
                    <a:lumOff val="50000"/>
                  </a:schemeClr>
                </a:solidFill>
              </a:rPr>
              <a:t>.60</a:t>
            </a:r>
          </a:p>
        </p:txBody>
      </p:sp>
      <p:sp>
        <p:nvSpPr>
          <p:cNvPr id="37" name="TextBox 36"/>
          <p:cNvSpPr txBox="1"/>
          <p:nvPr/>
        </p:nvSpPr>
        <p:spPr>
          <a:xfrm>
            <a:off x="11613610" y="5911876"/>
            <a:ext cx="476412" cy="369332"/>
          </a:xfrm>
          <a:prstGeom prst="rect">
            <a:avLst/>
          </a:prstGeom>
          <a:noFill/>
        </p:spPr>
        <p:txBody>
          <a:bodyPr wrap="none" rtlCol="0">
            <a:spAutoFit/>
          </a:bodyPr>
          <a:lstStyle/>
          <a:p>
            <a:r>
              <a:rPr lang="en-US" dirty="0">
                <a:solidFill>
                  <a:schemeClr val="tx1">
                    <a:lumMod val="50000"/>
                    <a:lumOff val="50000"/>
                  </a:schemeClr>
                </a:solidFill>
              </a:rPr>
              <a:t>.08</a:t>
            </a:r>
          </a:p>
        </p:txBody>
      </p:sp>
      <p:cxnSp>
        <p:nvCxnSpPr>
          <p:cNvPr id="12" name="Straight Connector 11"/>
          <p:cNvCxnSpPr/>
          <p:nvPr/>
        </p:nvCxnSpPr>
        <p:spPr>
          <a:xfrm>
            <a:off x="1086420" y="1608084"/>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86420" y="3343026"/>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86420" y="4210497"/>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86420" y="4831270"/>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86420" y="2475555"/>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73573" y="5911876"/>
            <a:ext cx="476412" cy="369332"/>
          </a:xfrm>
          <a:prstGeom prst="rect">
            <a:avLst/>
          </a:prstGeom>
          <a:noFill/>
        </p:spPr>
        <p:txBody>
          <a:bodyPr wrap="none" rtlCol="0">
            <a:spAutoFit/>
          </a:bodyPr>
          <a:lstStyle/>
          <a:p>
            <a:r>
              <a:rPr lang="en-US" dirty="0">
                <a:solidFill>
                  <a:schemeClr val="tx1">
                    <a:lumMod val="50000"/>
                    <a:lumOff val="50000"/>
                  </a:schemeClr>
                </a:solidFill>
              </a:rPr>
              <a:t>.02</a:t>
            </a:r>
          </a:p>
        </p:txBody>
      </p:sp>
      <p:sp>
        <p:nvSpPr>
          <p:cNvPr id="33" name="TextBox 32"/>
          <p:cNvSpPr txBox="1"/>
          <p:nvPr/>
        </p:nvSpPr>
        <p:spPr>
          <a:xfrm>
            <a:off x="6253585" y="5911876"/>
            <a:ext cx="476412" cy="369332"/>
          </a:xfrm>
          <a:prstGeom prst="rect">
            <a:avLst/>
          </a:prstGeom>
          <a:noFill/>
        </p:spPr>
        <p:txBody>
          <a:bodyPr wrap="none" rtlCol="0">
            <a:spAutoFit/>
          </a:bodyPr>
          <a:lstStyle/>
          <a:p>
            <a:r>
              <a:rPr lang="en-US" dirty="0">
                <a:solidFill>
                  <a:schemeClr val="tx1">
                    <a:lumMod val="50000"/>
                    <a:lumOff val="50000"/>
                  </a:schemeClr>
                </a:solidFill>
              </a:rPr>
              <a:t>.04</a:t>
            </a:r>
          </a:p>
        </p:txBody>
      </p:sp>
      <p:sp>
        <p:nvSpPr>
          <p:cNvPr id="34" name="TextBox 33"/>
          <p:cNvSpPr txBox="1"/>
          <p:nvPr/>
        </p:nvSpPr>
        <p:spPr>
          <a:xfrm>
            <a:off x="8933597" y="5911876"/>
            <a:ext cx="476412" cy="369332"/>
          </a:xfrm>
          <a:prstGeom prst="rect">
            <a:avLst/>
          </a:prstGeom>
          <a:noFill/>
        </p:spPr>
        <p:txBody>
          <a:bodyPr wrap="none" rtlCol="0">
            <a:spAutoFit/>
          </a:bodyPr>
          <a:lstStyle/>
          <a:p>
            <a:r>
              <a:rPr lang="en-US" dirty="0">
                <a:solidFill>
                  <a:schemeClr val="tx1">
                    <a:lumMod val="50000"/>
                    <a:lumOff val="50000"/>
                  </a:schemeClr>
                </a:solidFill>
              </a:rPr>
              <a:t>.06</a:t>
            </a:r>
          </a:p>
        </p:txBody>
      </p:sp>
      <p:sp>
        <p:nvSpPr>
          <p:cNvPr id="47" name="TextBox 46"/>
          <p:cNvSpPr txBox="1"/>
          <p:nvPr/>
        </p:nvSpPr>
        <p:spPr>
          <a:xfrm rot="16200000">
            <a:off x="-1465221" y="3229750"/>
            <a:ext cx="3583033" cy="369332"/>
          </a:xfrm>
          <a:prstGeom prst="rect">
            <a:avLst/>
          </a:prstGeom>
          <a:solidFill>
            <a:schemeClr val="bg1"/>
          </a:solidFill>
        </p:spPr>
        <p:txBody>
          <a:bodyPr wrap="none" rtlCol="0">
            <a:spAutoFit/>
          </a:bodyPr>
          <a:lstStyle/>
          <a:p>
            <a:pPr algn="ctr"/>
            <a:r>
              <a:rPr lang="en-US" sz="1800" dirty="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Magnitude of Impact on Turnover</a:t>
            </a:r>
          </a:p>
        </p:txBody>
      </p:sp>
      <p:sp>
        <p:nvSpPr>
          <p:cNvPr id="50" name="TextBox 49"/>
          <p:cNvSpPr txBox="1"/>
          <p:nvPr/>
        </p:nvSpPr>
        <p:spPr>
          <a:xfrm>
            <a:off x="3779525" y="6259164"/>
            <a:ext cx="5109092" cy="369332"/>
          </a:xfrm>
          <a:prstGeom prst="rect">
            <a:avLst/>
          </a:prstGeom>
          <a:solidFill>
            <a:schemeClr val="bg1"/>
          </a:solidFill>
        </p:spPr>
        <p:txBody>
          <a:bodyPr wrap="none" rtlCol="0">
            <a:spAutoFit/>
          </a:bodyPr>
          <a:lstStyle>
            <a:defPPr marR="0" lvl="0" algn="l" rtl="0">
              <a:lnSpc>
                <a:spcPct val="100000"/>
              </a:lnSpc>
              <a:spcBef>
                <a:spcPts val="0"/>
              </a:spcBef>
              <a:spcAft>
                <a:spcPts val="0"/>
              </a:spcAft>
            </a:defPPr>
            <a:lvl1pPr algn="ctr">
              <a:defRPr sz="180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The Degree to Which Impact Varies by Situation</a:t>
            </a:r>
          </a:p>
        </p:txBody>
      </p:sp>
      <p:sp>
        <p:nvSpPr>
          <p:cNvPr id="2" name="TextBox 1"/>
          <p:cNvSpPr txBox="1"/>
          <p:nvPr/>
        </p:nvSpPr>
        <p:spPr>
          <a:xfrm>
            <a:off x="-5734" y="6622067"/>
            <a:ext cx="4551246" cy="369332"/>
          </a:xfrm>
          <a:prstGeom prst="rect">
            <a:avLst/>
          </a:prstGeom>
          <a:noFill/>
        </p:spPr>
        <p:txBody>
          <a:bodyPr wrap="none" rtlCol="0">
            <a:spAutoFit/>
          </a:bodyPr>
          <a:lstStyle/>
          <a:p>
            <a:r>
              <a:rPr lang="en-US" sz="900" i="1" dirty="0">
                <a:solidFill>
                  <a:schemeClr val="bg1">
                    <a:lumMod val="65000"/>
                  </a:schemeClr>
                </a:solidFill>
              </a:rPr>
              <a:t>Note: *Actual accuracy is .09; **Actual accuracy is .11; Source: Rubenstein et al 2018</a:t>
            </a:r>
          </a:p>
          <a:p>
            <a:r>
              <a:rPr lang="en-US" sz="900" i="1" dirty="0">
                <a:solidFill>
                  <a:schemeClr val="bg1">
                    <a:lumMod val="65000"/>
                  </a:schemeClr>
                </a:solidFill>
              </a:rPr>
              <a:t> </a:t>
            </a:r>
          </a:p>
        </p:txBody>
      </p:sp>
      <p:sp>
        <p:nvSpPr>
          <p:cNvPr id="323" name="TextBox 322"/>
          <p:cNvSpPr txBox="1"/>
          <p:nvPr/>
        </p:nvSpPr>
        <p:spPr>
          <a:xfrm>
            <a:off x="4312537" y="44962"/>
            <a:ext cx="3815468" cy="584775"/>
          </a:xfrm>
          <a:prstGeom prst="rect">
            <a:avLst/>
          </a:prstGeom>
          <a:noFill/>
        </p:spPr>
        <p:txBody>
          <a:bodyPr wrap="none" rtlCol="0">
            <a:spAutoFit/>
          </a:bodyPr>
          <a:lstStyle/>
          <a:p>
            <a:pPr algn="ctr"/>
            <a:r>
              <a:rPr lang="en-US" sz="3200" b="1"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Drivers of Turnover</a:t>
            </a:r>
          </a:p>
        </p:txBody>
      </p:sp>
      <p:sp>
        <p:nvSpPr>
          <p:cNvPr id="377" name="TextBox 376"/>
          <p:cNvSpPr txBox="1"/>
          <p:nvPr/>
        </p:nvSpPr>
        <p:spPr>
          <a:xfrm>
            <a:off x="3685419" y="955957"/>
            <a:ext cx="1508746" cy="230832"/>
          </a:xfrm>
          <a:prstGeom prst="rect">
            <a:avLst/>
          </a:prstGeom>
          <a:noFill/>
        </p:spPr>
        <p:txBody>
          <a:bodyPr wrap="none" rtlCol="0" anchor="ctr">
            <a:spAutoFit/>
          </a:bodyPr>
          <a:lstStyle/>
          <a:p>
            <a:r>
              <a:rPr lang="en-US" sz="900" dirty="0"/>
              <a:t>Withdrawal Cognitions (+)</a:t>
            </a:r>
          </a:p>
        </p:txBody>
      </p:sp>
      <p:sp>
        <p:nvSpPr>
          <p:cNvPr id="375" name="TextBox 374"/>
          <p:cNvSpPr txBox="1"/>
          <p:nvPr/>
        </p:nvSpPr>
        <p:spPr>
          <a:xfrm>
            <a:off x="3653108" y="3358863"/>
            <a:ext cx="697627" cy="230832"/>
          </a:xfrm>
          <a:prstGeom prst="rect">
            <a:avLst/>
          </a:prstGeom>
          <a:noFill/>
        </p:spPr>
        <p:txBody>
          <a:bodyPr wrap="none" rtlCol="0" anchor="ctr">
            <a:spAutoFit/>
          </a:bodyPr>
          <a:lstStyle/>
          <a:p>
            <a:r>
              <a:rPr lang="en-US" sz="900" dirty="0"/>
              <a:t>Tenure (-)</a:t>
            </a:r>
          </a:p>
        </p:txBody>
      </p:sp>
      <p:sp>
        <p:nvSpPr>
          <p:cNvPr id="373" name="TextBox 372"/>
          <p:cNvSpPr txBox="1"/>
          <p:nvPr/>
        </p:nvSpPr>
        <p:spPr>
          <a:xfrm>
            <a:off x="3653108" y="3535402"/>
            <a:ext cx="1351652" cy="230832"/>
          </a:xfrm>
          <a:prstGeom prst="rect">
            <a:avLst/>
          </a:prstGeom>
          <a:noFill/>
        </p:spPr>
        <p:txBody>
          <a:bodyPr wrap="none" rtlCol="0" anchor="ctr">
            <a:spAutoFit/>
          </a:bodyPr>
          <a:lstStyle/>
          <a:p>
            <a:r>
              <a:rPr lang="en-US" sz="900" dirty="0"/>
              <a:t>Job Embeddedness (-)</a:t>
            </a:r>
          </a:p>
        </p:txBody>
      </p:sp>
      <p:sp>
        <p:nvSpPr>
          <p:cNvPr id="367" name="TextBox 366"/>
          <p:cNvSpPr txBox="1"/>
          <p:nvPr/>
        </p:nvSpPr>
        <p:spPr>
          <a:xfrm>
            <a:off x="3653108" y="4013673"/>
            <a:ext cx="761747" cy="230832"/>
          </a:xfrm>
          <a:prstGeom prst="rect">
            <a:avLst/>
          </a:prstGeom>
          <a:noFill/>
        </p:spPr>
        <p:txBody>
          <a:bodyPr wrap="none" rtlCol="0" anchor="ctr">
            <a:spAutoFit/>
          </a:bodyPr>
          <a:lstStyle/>
          <a:p>
            <a:r>
              <a:rPr lang="en-US" sz="900" dirty="0"/>
              <a:t>Children (-)</a:t>
            </a:r>
          </a:p>
        </p:txBody>
      </p:sp>
      <p:sp>
        <p:nvSpPr>
          <p:cNvPr id="365" name="TextBox 364"/>
          <p:cNvSpPr txBox="1"/>
          <p:nvPr/>
        </p:nvSpPr>
        <p:spPr>
          <a:xfrm>
            <a:off x="3653108" y="4171579"/>
            <a:ext cx="918841" cy="230832"/>
          </a:xfrm>
          <a:prstGeom prst="rect">
            <a:avLst/>
          </a:prstGeom>
          <a:noFill/>
        </p:spPr>
        <p:txBody>
          <a:bodyPr wrap="none" rtlCol="0" anchor="ctr">
            <a:spAutoFit/>
          </a:bodyPr>
          <a:lstStyle/>
          <a:p>
            <a:r>
              <a:rPr lang="en-US" sz="900" dirty="0"/>
              <a:t>PC Breach (+)</a:t>
            </a:r>
          </a:p>
        </p:txBody>
      </p:sp>
      <p:sp>
        <p:nvSpPr>
          <p:cNvPr id="363" name="TextBox 362"/>
          <p:cNvSpPr txBox="1"/>
          <p:nvPr/>
        </p:nvSpPr>
        <p:spPr>
          <a:xfrm>
            <a:off x="3659520" y="4332129"/>
            <a:ext cx="691215" cy="230832"/>
          </a:xfrm>
          <a:prstGeom prst="rect">
            <a:avLst/>
          </a:prstGeom>
          <a:noFill/>
        </p:spPr>
        <p:txBody>
          <a:bodyPr wrap="none" rtlCol="0" anchor="ctr">
            <a:spAutoFit/>
          </a:bodyPr>
          <a:lstStyle/>
          <a:p>
            <a:r>
              <a:rPr lang="en-US" sz="900" dirty="0"/>
              <a:t>Justice (-)</a:t>
            </a:r>
          </a:p>
        </p:txBody>
      </p:sp>
      <p:sp>
        <p:nvSpPr>
          <p:cNvPr id="361" name="TextBox 360"/>
          <p:cNvSpPr txBox="1"/>
          <p:nvPr/>
        </p:nvSpPr>
        <p:spPr>
          <a:xfrm>
            <a:off x="3653108" y="4817783"/>
            <a:ext cx="1947969" cy="230832"/>
          </a:xfrm>
          <a:prstGeom prst="rect">
            <a:avLst/>
          </a:prstGeom>
          <a:noFill/>
        </p:spPr>
        <p:txBody>
          <a:bodyPr wrap="none" rtlCol="0" anchor="ctr">
            <a:spAutoFit/>
          </a:bodyPr>
          <a:lstStyle/>
          <a:p>
            <a:r>
              <a:rPr lang="en-US" sz="900" dirty="0"/>
              <a:t>Selection Process Performance (-)</a:t>
            </a:r>
          </a:p>
        </p:txBody>
      </p:sp>
      <p:sp>
        <p:nvSpPr>
          <p:cNvPr id="359" name="TextBox 358"/>
          <p:cNvSpPr txBox="1"/>
          <p:nvPr/>
        </p:nvSpPr>
        <p:spPr>
          <a:xfrm>
            <a:off x="3653108" y="4684666"/>
            <a:ext cx="1037463" cy="230832"/>
          </a:xfrm>
          <a:prstGeom prst="rect">
            <a:avLst/>
          </a:prstGeom>
          <a:noFill/>
        </p:spPr>
        <p:txBody>
          <a:bodyPr wrap="none" rtlCol="0" anchor="ctr">
            <a:spAutoFit/>
          </a:bodyPr>
          <a:lstStyle/>
          <a:p>
            <a:r>
              <a:rPr lang="en-US" sz="900" dirty="0"/>
              <a:t>Marital Status (-)</a:t>
            </a:r>
          </a:p>
        </p:txBody>
      </p:sp>
      <p:sp>
        <p:nvSpPr>
          <p:cNvPr id="357" name="TextBox 356"/>
          <p:cNvSpPr txBox="1"/>
          <p:nvPr/>
        </p:nvSpPr>
        <p:spPr>
          <a:xfrm>
            <a:off x="3653108" y="5286350"/>
            <a:ext cx="800219" cy="230832"/>
          </a:xfrm>
          <a:prstGeom prst="rect">
            <a:avLst/>
          </a:prstGeom>
          <a:noFill/>
        </p:spPr>
        <p:txBody>
          <a:bodyPr wrap="none" rtlCol="0" anchor="ctr">
            <a:spAutoFit/>
          </a:bodyPr>
          <a:lstStyle/>
          <a:p>
            <a:r>
              <a:rPr lang="en-US" sz="900" dirty="0"/>
              <a:t>Influence (-)</a:t>
            </a:r>
          </a:p>
        </p:txBody>
      </p:sp>
      <p:sp>
        <p:nvSpPr>
          <p:cNvPr id="355" name="TextBox 354"/>
          <p:cNvSpPr txBox="1"/>
          <p:nvPr/>
        </p:nvSpPr>
        <p:spPr>
          <a:xfrm>
            <a:off x="3653108" y="5427098"/>
            <a:ext cx="873957" cy="230832"/>
          </a:xfrm>
          <a:prstGeom prst="rect">
            <a:avLst/>
          </a:prstGeom>
          <a:noFill/>
        </p:spPr>
        <p:txBody>
          <a:bodyPr wrap="none" rtlCol="0" anchor="ctr">
            <a:spAutoFit/>
          </a:bodyPr>
          <a:lstStyle/>
          <a:p>
            <a:r>
              <a:rPr lang="en-US" sz="900" dirty="0"/>
              <a:t>Education (+)</a:t>
            </a:r>
          </a:p>
        </p:txBody>
      </p:sp>
      <p:sp>
        <p:nvSpPr>
          <p:cNvPr id="353" name="TextBox 352"/>
          <p:cNvSpPr txBox="1"/>
          <p:nvPr/>
        </p:nvSpPr>
        <p:spPr>
          <a:xfrm>
            <a:off x="3653108" y="5580187"/>
            <a:ext cx="797013" cy="230832"/>
          </a:xfrm>
          <a:prstGeom prst="rect">
            <a:avLst/>
          </a:prstGeom>
          <a:noFill/>
        </p:spPr>
        <p:txBody>
          <a:bodyPr wrap="none" rtlCol="0" anchor="ctr">
            <a:spAutoFit/>
          </a:bodyPr>
          <a:lstStyle/>
          <a:p>
            <a:r>
              <a:rPr lang="en-US" sz="900" dirty="0"/>
              <a:t>Ethnicity (+)</a:t>
            </a:r>
          </a:p>
        </p:txBody>
      </p:sp>
      <p:sp>
        <p:nvSpPr>
          <p:cNvPr id="351" name="TextBox 350"/>
          <p:cNvSpPr txBox="1"/>
          <p:nvPr/>
        </p:nvSpPr>
        <p:spPr>
          <a:xfrm>
            <a:off x="3652121" y="5720841"/>
            <a:ext cx="1002197" cy="230832"/>
          </a:xfrm>
          <a:prstGeom prst="rect">
            <a:avLst/>
          </a:prstGeom>
          <a:noFill/>
        </p:spPr>
        <p:txBody>
          <a:bodyPr wrap="none" rtlCol="0" anchor="ctr">
            <a:spAutoFit/>
          </a:bodyPr>
          <a:lstStyle/>
          <a:p>
            <a:r>
              <a:rPr lang="en-US" sz="900" dirty="0"/>
              <a:t>Extraversion (+)</a:t>
            </a:r>
          </a:p>
        </p:txBody>
      </p:sp>
      <p:sp>
        <p:nvSpPr>
          <p:cNvPr id="380" name="TextBox 379"/>
          <p:cNvSpPr txBox="1"/>
          <p:nvPr/>
        </p:nvSpPr>
        <p:spPr>
          <a:xfrm>
            <a:off x="4997087" y="3890279"/>
            <a:ext cx="1290738" cy="230832"/>
          </a:xfrm>
          <a:prstGeom prst="rect">
            <a:avLst/>
          </a:prstGeom>
          <a:noFill/>
        </p:spPr>
        <p:txBody>
          <a:bodyPr wrap="none" rtlCol="0" anchor="ctr">
            <a:spAutoFit/>
          </a:bodyPr>
          <a:lstStyle/>
          <a:p>
            <a:r>
              <a:rPr lang="en-US" sz="900" dirty="0"/>
              <a:t>Stress/Exhaustion (+)</a:t>
            </a:r>
          </a:p>
        </p:txBody>
      </p:sp>
      <p:sp>
        <p:nvSpPr>
          <p:cNvPr id="383" name="TextBox 382"/>
          <p:cNvSpPr txBox="1"/>
          <p:nvPr/>
        </p:nvSpPr>
        <p:spPr>
          <a:xfrm>
            <a:off x="4940269" y="2276862"/>
            <a:ext cx="944489" cy="230832"/>
          </a:xfrm>
          <a:prstGeom prst="rect">
            <a:avLst/>
          </a:prstGeom>
          <a:noFill/>
        </p:spPr>
        <p:txBody>
          <a:bodyPr wrap="none" rtlCol="0" anchor="ctr">
            <a:spAutoFit/>
          </a:bodyPr>
          <a:lstStyle/>
          <a:p>
            <a:r>
              <a:rPr lang="en-US" sz="900" dirty="0"/>
              <a:t>Job Search (+)</a:t>
            </a:r>
          </a:p>
        </p:txBody>
      </p:sp>
      <p:sp>
        <p:nvSpPr>
          <p:cNvPr id="386" name="TextBox 385"/>
          <p:cNvSpPr txBox="1"/>
          <p:nvPr/>
        </p:nvSpPr>
        <p:spPr>
          <a:xfrm>
            <a:off x="4997087" y="3422741"/>
            <a:ext cx="1204176" cy="230832"/>
          </a:xfrm>
          <a:prstGeom prst="rect">
            <a:avLst/>
          </a:prstGeom>
          <a:noFill/>
        </p:spPr>
        <p:txBody>
          <a:bodyPr wrap="none" rtlCol="0" anchor="ctr">
            <a:spAutoFit/>
          </a:bodyPr>
          <a:lstStyle/>
          <a:p>
            <a:r>
              <a:rPr lang="en-US" sz="900" dirty="0"/>
              <a:t>Rewards Offered (-)</a:t>
            </a:r>
          </a:p>
        </p:txBody>
      </p:sp>
      <p:sp>
        <p:nvSpPr>
          <p:cNvPr id="392" name="TextBox 391"/>
          <p:cNvSpPr txBox="1"/>
          <p:nvPr/>
        </p:nvSpPr>
        <p:spPr>
          <a:xfrm>
            <a:off x="4997087" y="3726064"/>
            <a:ext cx="1027845" cy="230832"/>
          </a:xfrm>
          <a:prstGeom prst="rect">
            <a:avLst/>
          </a:prstGeom>
          <a:noFill/>
        </p:spPr>
        <p:txBody>
          <a:bodyPr wrap="none" rtlCol="0" anchor="ctr">
            <a:spAutoFit/>
          </a:bodyPr>
          <a:lstStyle/>
          <a:p>
            <a:r>
              <a:rPr lang="en-US" sz="900" dirty="0"/>
              <a:t>Absenteeism (+)</a:t>
            </a:r>
          </a:p>
        </p:txBody>
      </p:sp>
      <p:sp>
        <p:nvSpPr>
          <p:cNvPr id="395" name="TextBox 394"/>
          <p:cNvSpPr txBox="1"/>
          <p:nvPr/>
        </p:nvSpPr>
        <p:spPr>
          <a:xfrm>
            <a:off x="4997087" y="4037161"/>
            <a:ext cx="986167" cy="230832"/>
          </a:xfrm>
          <a:prstGeom prst="rect">
            <a:avLst/>
          </a:prstGeom>
          <a:noFill/>
        </p:spPr>
        <p:txBody>
          <a:bodyPr wrap="none" rtlCol="0" anchor="ctr">
            <a:spAutoFit/>
          </a:bodyPr>
          <a:lstStyle/>
          <a:p>
            <a:r>
              <a:rPr lang="en-US" sz="900" dirty="0"/>
              <a:t>Engagement (-)</a:t>
            </a:r>
          </a:p>
        </p:txBody>
      </p:sp>
      <p:sp>
        <p:nvSpPr>
          <p:cNvPr id="398" name="TextBox 397"/>
          <p:cNvSpPr txBox="1"/>
          <p:nvPr/>
        </p:nvSpPr>
        <p:spPr>
          <a:xfrm>
            <a:off x="4997087" y="4193654"/>
            <a:ext cx="950901" cy="230832"/>
          </a:xfrm>
          <a:prstGeom prst="rect">
            <a:avLst/>
          </a:prstGeom>
          <a:noFill/>
        </p:spPr>
        <p:txBody>
          <a:bodyPr wrap="none" rtlCol="0" anchor="ctr">
            <a:spAutoFit/>
          </a:bodyPr>
          <a:lstStyle/>
          <a:p>
            <a:r>
              <a:rPr lang="en-US" sz="900" dirty="0"/>
              <a:t>WL Conflict (+)</a:t>
            </a:r>
          </a:p>
        </p:txBody>
      </p:sp>
      <p:sp>
        <p:nvSpPr>
          <p:cNvPr id="401" name="TextBox 400"/>
          <p:cNvSpPr txBox="1"/>
          <p:nvPr/>
        </p:nvSpPr>
        <p:spPr>
          <a:xfrm>
            <a:off x="5004230" y="4352819"/>
            <a:ext cx="1313180" cy="230832"/>
          </a:xfrm>
          <a:prstGeom prst="rect">
            <a:avLst/>
          </a:prstGeom>
          <a:noFill/>
        </p:spPr>
        <p:txBody>
          <a:bodyPr wrap="none" rtlCol="0" anchor="ctr">
            <a:spAutoFit/>
          </a:bodyPr>
          <a:lstStyle/>
          <a:p>
            <a:r>
              <a:rPr lang="en-US" sz="900" dirty="0"/>
              <a:t>Job Characteristics (-)</a:t>
            </a:r>
          </a:p>
        </p:txBody>
      </p:sp>
      <p:sp>
        <p:nvSpPr>
          <p:cNvPr id="404" name="TextBox 403"/>
          <p:cNvSpPr txBox="1"/>
          <p:nvPr/>
        </p:nvSpPr>
        <p:spPr>
          <a:xfrm>
            <a:off x="4997087" y="4535305"/>
            <a:ext cx="1015021" cy="230832"/>
          </a:xfrm>
          <a:prstGeom prst="rect">
            <a:avLst/>
          </a:prstGeom>
          <a:noFill/>
        </p:spPr>
        <p:txBody>
          <a:bodyPr wrap="none" rtlCol="0" anchor="ctr">
            <a:spAutoFit/>
          </a:bodyPr>
          <a:lstStyle/>
          <a:p>
            <a:r>
              <a:rPr lang="en-US" sz="900" dirty="0"/>
              <a:t>Role Conflict (+)</a:t>
            </a:r>
          </a:p>
        </p:txBody>
      </p:sp>
      <p:sp>
        <p:nvSpPr>
          <p:cNvPr id="407" name="TextBox 406"/>
          <p:cNvSpPr txBox="1"/>
          <p:nvPr/>
        </p:nvSpPr>
        <p:spPr>
          <a:xfrm>
            <a:off x="4997087" y="4680990"/>
            <a:ext cx="1088760" cy="230832"/>
          </a:xfrm>
          <a:prstGeom prst="rect">
            <a:avLst/>
          </a:prstGeom>
          <a:noFill/>
        </p:spPr>
        <p:txBody>
          <a:bodyPr wrap="none" rtlCol="0" anchor="ctr">
            <a:spAutoFit/>
          </a:bodyPr>
          <a:lstStyle/>
          <a:p>
            <a:r>
              <a:rPr lang="en-US" sz="900" dirty="0"/>
              <a:t>Peer Relations (-)</a:t>
            </a:r>
          </a:p>
        </p:txBody>
      </p:sp>
      <p:sp>
        <p:nvSpPr>
          <p:cNvPr id="413" name="TextBox 412"/>
          <p:cNvSpPr txBox="1"/>
          <p:nvPr/>
        </p:nvSpPr>
        <p:spPr>
          <a:xfrm>
            <a:off x="4997087" y="4929608"/>
            <a:ext cx="966931" cy="230832"/>
          </a:xfrm>
          <a:prstGeom prst="rect">
            <a:avLst/>
          </a:prstGeom>
          <a:noFill/>
        </p:spPr>
        <p:txBody>
          <a:bodyPr wrap="none" rtlCol="0" anchor="ctr">
            <a:spAutoFit/>
          </a:bodyPr>
          <a:lstStyle/>
          <a:p>
            <a:r>
              <a:rPr lang="en-US" sz="900" dirty="0"/>
              <a:t>Participation (-)</a:t>
            </a:r>
          </a:p>
        </p:txBody>
      </p:sp>
      <p:sp>
        <p:nvSpPr>
          <p:cNvPr id="416" name="TextBox 415"/>
          <p:cNvSpPr txBox="1"/>
          <p:nvPr/>
        </p:nvSpPr>
        <p:spPr>
          <a:xfrm>
            <a:off x="4997087" y="5257034"/>
            <a:ext cx="1095172" cy="230832"/>
          </a:xfrm>
          <a:prstGeom prst="rect">
            <a:avLst/>
          </a:prstGeom>
          <a:noFill/>
        </p:spPr>
        <p:txBody>
          <a:bodyPr wrap="none" rtlCol="0" anchor="ctr">
            <a:spAutoFit/>
          </a:bodyPr>
          <a:lstStyle/>
          <a:p>
            <a:r>
              <a:rPr lang="en-US" sz="900" dirty="0"/>
              <a:t>Abilities / Skills (-)</a:t>
            </a:r>
          </a:p>
        </p:txBody>
      </p:sp>
      <p:sp>
        <p:nvSpPr>
          <p:cNvPr id="419" name="TextBox 418"/>
          <p:cNvSpPr txBox="1"/>
          <p:nvPr/>
        </p:nvSpPr>
        <p:spPr>
          <a:xfrm>
            <a:off x="4997087" y="5525357"/>
            <a:ext cx="1271502" cy="230832"/>
          </a:xfrm>
          <a:prstGeom prst="rect">
            <a:avLst/>
          </a:prstGeom>
          <a:noFill/>
        </p:spPr>
        <p:txBody>
          <a:bodyPr wrap="none" rtlCol="0" anchor="ctr">
            <a:spAutoFit/>
          </a:bodyPr>
          <a:lstStyle/>
          <a:p>
            <a:r>
              <a:rPr lang="en-US" sz="900" dirty="0"/>
              <a:t>Organization Size (+)</a:t>
            </a:r>
          </a:p>
        </p:txBody>
      </p:sp>
      <p:sp>
        <p:nvSpPr>
          <p:cNvPr id="422" name="TextBox 421"/>
          <p:cNvSpPr txBox="1"/>
          <p:nvPr/>
        </p:nvSpPr>
        <p:spPr>
          <a:xfrm>
            <a:off x="6499109" y="3802925"/>
            <a:ext cx="966931" cy="230832"/>
          </a:xfrm>
          <a:prstGeom prst="rect">
            <a:avLst/>
          </a:prstGeom>
          <a:noFill/>
        </p:spPr>
        <p:txBody>
          <a:bodyPr wrap="none" rtlCol="0" anchor="ctr">
            <a:spAutoFit/>
          </a:bodyPr>
          <a:lstStyle/>
          <a:p>
            <a:r>
              <a:rPr lang="en-US" sz="900" dirty="0"/>
              <a:t>Job Security (-)</a:t>
            </a:r>
          </a:p>
        </p:txBody>
      </p:sp>
      <p:sp>
        <p:nvSpPr>
          <p:cNvPr id="425" name="TextBox 424"/>
          <p:cNvSpPr txBox="1"/>
          <p:nvPr/>
        </p:nvSpPr>
        <p:spPr>
          <a:xfrm>
            <a:off x="6493218" y="4070367"/>
            <a:ext cx="1172116" cy="230832"/>
          </a:xfrm>
          <a:prstGeom prst="rect">
            <a:avLst/>
          </a:prstGeom>
          <a:noFill/>
        </p:spPr>
        <p:txBody>
          <a:bodyPr wrap="none" rtlCol="0" anchor="ctr">
            <a:spAutoFit/>
          </a:bodyPr>
          <a:lstStyle/>
          <a:p>
            <a:r>
              <a:rPr lang="en-US" sz="900" dirty="0"/>
              <a:t>Job Involvement (-)</a:t>
            </a:r>
          </a:p>
        </p:txBody>
      </p:sp>
      <p:sp>
        <p:nvSpPr>
          <p:cNvPr id="428" name="TextBox 427"/>
          <p:cNvSpPr txBox="1"/>
          <p:nvPr/>
        </p:nvSpPr>
        <p:spPr>
          <a:xfrm>
            <a:off x="6495967" y="4238975"/>
            <a:ext cx="1511952" cy="230832"/>
          </a:xfrm>
          <a:prstGeom prst="rect">
            <a:avLst/>
          </a:prstGeom>
          <a:noFill/>
        </p:spPr>
        <p:txBody>
          <a:bodyPr wrap="none" rtlCol="0" anchor="ctr">
            <a:spAutoFit/>
          </a:bodyPr>
          <a:lstStyle/>
          <a:p>
            <a:r>
              <a:rPr lang="en-US" sz="900" dirty="0"/>
              <a:t>Organizational Support (-)</a:t>
            </a:r>
          </a:p>
        </p:txBody>
      </p:sp>
      <p:sp>
        <p:nvSpPr>
          <p:cNvPr id="431" name="TextBox 430"/>
          <p:cNvSpPr txBox="1"/>
          <p:nvPr/>
        </p:nvSpPr>
        <p:spPr>
          <a:xfrm>
            <a:off x="6503251" y="4406862"/>
            <a:ext cx="1050288" cy="230832"/>
          </a:xfrm>
          <a:prstGeom prst="rect">
            <a:avLst/>
          </a:prstGeom>
          <a:noFill/>
        </p:spPr>
        <p:txBody>
          <a:bodyPr wrap="none" rtlCol="0" anchor="ctr">
            <a:spAutoFit/>
          </a:bodyPr>
          <a:lstStyle/>
          <a:p>
            <a:r>
              <a:rPr lang="en-US" sz="900" dirty="0"/>
              <a:t>Int. Motivation (-)</a:t>
            </a:r>
          </a:p>
        </p:txBody>
      </p:sp>
      <p:sp>
        <p:nvSpPr>
          <p:cNvPr id="434" name="TextBox 433"/>
          <p:cNvSpPr txBox="1"/>
          <p:nvPr/>
        </p:nvSpPr>
        <p:spPr>
          <a:xfrm>
            <a:off x="6503792" y="4566864"/>
            <a:ext cx="1136850" cy="230832"/>
          </a:xfrm>
          <a:prstGeom prst="rect">
            <a:avLst/>
          </a:prstGeom>
          <a:noFill/>
        </p:spPr>
        <p:txBody>
          <a:bodyPr wrap="none" rtlCol="0" anchor="ctr">
            <a:spAutoFit/>
          </a:bodyPr>
          <a:lstStyle/>
          <a:p>
            <a:r>
              <a:rPr lang="en-US" sz="900" dirty="0"/>
              <a:t>Role Ambiguity (+)</a:t>
            </a:r>
          </a:p>
        </p:txBody>
      </p:sp>
      <p:sp>
        <p:nvSpPr>
          <p:cNvPr id="437" name="TextBox 436"/>
          <p:cNvSpPr txBox="1"/>
          <p:nvPr/>
        </p:nvSpPr>
        <p:spPr>
          <a:xfrm>
            <a:off x="6506352" y="4721204"/>
            <a:ext cx="829073" cy="230832"/>
          </a:xfrm>
          <a:prstGeom prst="rect">
            <a:avLst/>
          </a:prstGeom>
          <a:noFill/>
        </p:spPr>
        <p:txBody>
          <a:bodyPr wrap="none" rtlCol="0" anchor="ctr">
            <a:spAutoFit/>
          </a:bodyPr>
          <a:lstStyle/>
          <a:p>
            <a:r>
              <a:rPr lang="en-US" sz="900" dirty="0"/>
              <a:t>Lateness (+)</a:t>
            </a:r>
          </a:p>
        </p:txBody>
      </p:sp>
      <p:sp>
        <p:nvSpPr>
          <p:cNvPr id="443" name="TextBox 442"/>
          <p:cNvSpPr txBox="1"/>
          <p:nvPr/>
        </p:nvSpPr>
        <p:spPr>
          <a:xfrm>
            <a:off x="6511035" y="5034403"/>
            <a:ext cx="1200970" cy="230832"/>
          </a:xfrm>
          <a:prstGeom prst="rect">
            <a:avLst/>
          </a:prstGeom>
          <a:noFill/>
        </p:spPr>
        <p:txBody>
          <a:bodyPr wrap="none" rtlCol="0" anchor="ctr">
            <a:spAutoFit/>
          </a:bodyPr>
          <a:lstStyle/>
          <a:p>
            <a:r>
              <a:rPr lang="en-US" sz="900" dirty="0"/>
              <a:t>Locus of Control (+)</a:t>
            </a:r>
          </a:p>
        </p:txBody>
      </p:sp>
      <p:sp>
        <p:nvSpPr>
          <p:cNvPr id="446" name="TextBox 445"/>
          <p:cNvSpPr txBox="1"/>
          <p:nvPr/>
        </p:nvSpPr>
        <p:spPr>
          <a:xfrm>
            <a:off x="6504442" y="5186185"/>
            <a:ext cx="1101584" cy="230832"/>
          </a:xfrm>
          <a:prstGeom prst="rect">
            <a:avLst/>
          </a:prstGeom>
          <a:noFill/>
        </p:spPr>
        <p:txBody>
          <a:bodyPr wrap="none" rtlCol="0" anchor="ctr">
            <a:spAutoFit/>
          </a:bodyPr>
          <a:lstStyle/>
          <a:p>
            <a:r>
              <a:rPr lang="en-US" sz="900" dirty="0"/>
              <a:t>Agreeableness (-)</a:t>
            </a:r>
          </a:p>
        </p:txBody>
      </p:sp>
      <p:sp>
        <p:nvSpPr>
          <p:cNvPr id="449" name="TextBox 448"/>
          <p:cNvSpPr txBox="1"/>
          <p:nvPr/>
        </p:nvSpPr>
        <p:spPr>
          <a:xfrm>
            <a:off x="6499600" y="5704461"/>
            <a:ext cx="1184940" cy="230832"/>
          </a:xfrm>
          <a:prstGeom prst="rect">
            <a:avLst/>
          </a:prstGeom>
          <a:noFill/>
        </p:spPr>
        <p:txBody>
          <a:bodyPr wrap="none" rtlCol="0" anchor="ctr">
            <a:spAutoFit/>
          </a:bodyPr>
          <a:lstStyle/>
          <a:p>
            <a:r>
              <a:rPr lang="en-US" sz="900" dirty="0"/>
              <a:t>Task Complexity (-)</a:t>
            </a:r>
          </a:p>
        </p:txBody>
      </p:sp>
      <p:sp>
        <p:nvSpPr>
          <p:cNvPr id="452" name="TextBox 451"/>
          <p:cNvSpPr txBox="1"/>
          <p:nvPr/>
        </p:nvSpPr>
        <p:spPr>
          <a:xfrm>
            <a:off x="7984881" y="4140839"/>
            <a:ext cx="1281120" cy="230832"/>
          </a:xfrm>
          <a:prstGeom prst="rect">
            <a:avLst/>
          </a:prstGeom>
          <a:noFill/>
        </p:spPr>
        <p:txBody>
          <a:bodyPr wrap="none" rtlCol="0" anchor="ctr">
            <a:spAutoFit/>
          </a:bodyPr>
          <a:lstStyle/>
          <a:p>
            <a:r>
              <a:rPr lang="en-US" sz="900" dirty="0"/>
              <a:t>Emotional Stability (-)</a:t>
            </a:r>
          </a:p>
        </p:txBody>
      </p:sp>
      <p:sp>
        <p:nvSpPr>
          <p:cNvPr id="455" name="TextBox 454"/>
          <p:cNvSpPr txBox="1"/>
          <p:nvPr/>
        </p:nvSpPr>
        <p:spPr>
          <a:xfrm>
            <a:off x="7975263" y="4506189"/>
            <a:ext cx="1300356" cy="230832"/>
          </a:xfrm>
          <a:prstGeom prst="rect">
            <a:avLst/>
          </a:prstGeom>
          <a:noFill/>
        </p:spPr>
        <p:txBody>
          <a:bodyPr wrap="none" rtlCol="0" anchor="ctr">
            <a:spAutoFit/>
          </a:bodyPr>
          <a:lstStyle/>
          <a:p>
            <a:r>
              <a:rPr lang="en-US" sz="900" dirty="0"/>
              <a:t>Conscientiousness (-)</a:t>
            </a:r>
          </a:p>
        </p:txBody>
      </p:sp>
      <p:sp>
        <p:nvSpPr>
          <p:cNvPr id="458" name="TextBox 457"/>
          <p:cNvSpPr txBox="1"/>
          <p:nvPr/>
        </p:nvSpPr>
        <p:spPr>
          <a:xfrm>
            <a:off x="9301784" y="3336354"/>
            <a:ext cx="460382" cy="230832"/>
          </a:xfrm>
          <a:prstGeom prst="rect">
            <a:avLst/>
          </a:prstGeom>
          <a:noFill/>
        </p:spPr>
        <p:txBody>
          <a:bodyPr wrap="none" rtlCol="0" anchor="ctr">
            <a:spAutoFit/>
          </a:bodyPr>
          <a:lstStyle/>
          <a:p>
            <a:r>
              <a:rPr lang="en-US" sz="900" dirty="0"/>
              <a:t>Fit (-)</a:t>
            </a:r>
          </a:p>
        </p:txBody>
      </p:sp>
      <p:sp>
        <p:nvSpPr>
          <p:cNvPr id="461" name="TextBox 460"/>
          <p:cNvSpPr txBox="1"/>
          <p:nvPr/>
        </p:nvSpPr>
        <p:spPr>
          <a:xfrm>
            <a:off x="9301784" y="3667698"/>
            <a:ext cx="723275" cy="230832"/>
          </a:xfrm>
          <a:prstGeom prst="rect">
            <a:avLst/>
          </a:prstGeom>
          <a:noFill/>
        </p:spPr>
        <p:txBody>
          <a:bodyPr wrap="none" rtlCol="0" anchor="ctr">
            <a:spAutoFit/>
          </a:bodyPr>
          <a:lstStyle/>
          <a:p>
            <a:r>
              <a:rPr lang="en-US" sz="900" dirty="0"/>
              <a:t>Climate (-)</a:t>
            </a:r>
          </a:p>
        </p:txBody>
      </p:sp>
      <p:sp>
        <p:nvSpPr>
          <p:cNvPr id="464" name="TextBox 463"/>
          <p:cNvSpPr txBox="1"/>
          <p:nvPr/>
        </p:nvSpPr>
        <p:spPr>
          <a:xfrm>
            <a:off x="9301784" y="4542454"/>
            <a:ext cx="964752" cy="369332"/>
          </a:xfrm>
          <a:prstGeom prst="rect">
            <a:avLst/>
          </a:prstGeom>
          <a:noFill/>
        </p:spPr>
        <p:txBody>
          <a:bodyPr wrap="square" rtlCol="0" anchor="ctr">
            <a:spAutoFit/>
          </a:bodyPr>
          <a:lstStyle/>
          <a:p>
            <a:r>
              <a:rPr lang="en-US" sz="900" dirty="0"/>
              <a:t>Openness to Experience (+)</a:t>
            </a:r>
          </a:p>
        </p:txBody>
      </p:sp>
      <p:sp>
        <p:nvSpPr>
          <p:cNvPr id="467" name="TextBox 466"/>
          <p:cNvSpPr txBox="1"/>
          <p:nvPr/>
        </p:nvSpPr>
        <p:spPr>
          <a:xfrm>
            <a:off x="10424069" y="4824154"/>
            <a:ext cx="1069524" cy="230832"/>
          </a:xfrm>
          <a:prstGeom prst="rect">
            <a:avLst/>
          </a:prstGeom>
          <a:noFill/>
        </p:spPr>
        <p:txBody>
          <a:bodyPr wrap="none" rtlCol="0" anchor="ctr">
            <a:spAutoFit/>
          </a:bodyPr>
          <a:lstStyle/>
          <a:p>
            <a:r>
              <a:rPr lang="en-US" sz="900" dirty="0"/>
              <a:t>Met Expectations</a:t>
            </a:r>
          </a:p>
        </p:txBody>
      </p:sp>
      <p:sp>
        <p:nvSpPr>
          <p:cNvPr id="470" name="TextBox 469"/>
          <p:cNvSpPr txBox="1"/>
          <p:nvPr/>
        </p:nvSpPr>
        <p:spPr>
          <a:xfrm>
            <a:off x="10424069" y="5234742"/>
            <a:ext cx="1037463" cy="230832"/>
          </a:xfrm>
          <a:prstGeom prst="rect">
            <a:avLst/>
          </a:prstGeom>
          <a:noFill/>
        </p:spPr>
        <p:txBody>
          <a:bodyPr wrap="none" rtlCol="0" anchor="ctr">
            <a:spAutoFit/>
          </a:bodyPr>
          <a:lstStyle/>
          <a:p>
            <a:r>
              <a:rPr lang="en-US" sz="900" dirty="0"/>
              <a:t>Centralization (-)</a:t>
            </a:r>
          </a:p>
        </p:txBody>
      </p:sp>
      <p:sp>
        <p:nvSpPr>
          <p:cNvPr id="473" name="TextBox 472"/>
          <p:cNvSpPr txBox="1"/>
          <p:nvPr/>
        </p:nvSpPr>
        <p:spPr>
          <a:xfrm>
            <a:off x="10424069" y="5399992"/>
            <a:ext cx="1154520" cy="369332"/>
          </a:xfrm>
          <a:prstGeom prst="rect">
            <a:avLst/>
          </a:prstGeom>
          <a:noFill/>
        </p:spPr>
        <p:txBody>
          <a:bodyPr wrap="square" rtlCol="0" anchor="ctr">
            <a:spAutoFit/>
          </a:bodyPr>
          <a:lstStyle/>
          <a:p>
            <a:r>
              <a:rPr lang="en-US" sz="900" dirty="0"/>
              <a:t>Organizational Prestige (-)</a:t>
            </a:r>
          </a:p>
        </p:txBody>
      </p:sp>
      <p:sp>
        <p:nvSpPr>
          <p:cNvPr id="476" name="TextBox 475"/>
          <p:cNvSpPr txBox="1"/>
          <p:nvPr/>
        </p:nvSpPr>
        <p:spPr>
          <a:xfrm>
            <a:off x="10424069" y="2355448"/>
            <a:ext cx="742511" cy="230832"/>
          </a:xfrm>
          <a:prstGeom prst="rect">
            <a:avLst/>
          </a:prstGeom>
          <a:noFill/>
        </p:spPr>
        <p:txBody>
          <a:bodyPr wrap="none" rtlCol="0" anchor="ctr">
            <a:spAutoFit/>
          </a:bodyPr>
          <a:lstStyle/>
          <a:p>
            <a:r>
              <a:rPr lang="en-US" sz="900" dirty="0"/>
              <a:t>Coping (-)*</a:t>
            </a:r>
          </a:p>
        </p:txBody>
      </p:sp>
      <p:sp>
        <p:nvSpPr>
          <p:cNvPr id="479" name="TextBox 478"/>
          <p:cNvSpPr txBox="1"/>
          <p:nvPr/>
        </p:nvSpPr>
        <p:spPr>
          <a:xfrm>
            <a:off x="10424068" y="4043948"/>
            <a:ext cx="1114075" cy="369332"/>
          </a:xfrm>
          <a:prstGeom prst="rect">
            <a:avLst/>
          </a:prstGeom>
          <a:noFill/>
        </p:spPr>
        <p:txBody>
          <a:bodyPr wrap="square" rtlCol="0" anchor="ctr">
            <a:spAutoFit/>
          </a:bodyPr>
          <a:lstStyle/>
          <a:p>
            <a:r>
              <a:rPr lang="en-US" sz="900" dirty="0"/>
              <a:t>Reward Contingency (-)**</a:t>
            </a:r>
          </a:p>
        </p:txBody>
      </p:sp>
      <p:sp>
        <p:nvSpPr>
          <p:cNvPr id="482" name="TextBox 481"/>
          <p:cNvSpPr txBox="1"/>
          <p:nvPr/>
        </p:nvSpPr>
        <p:spPr>
          <a:xfrm>
            <a:off x="7972057" y="2107913"/>
            <a:ext cx="1249060" cy="230832"/>
          </a:xfrm>
          <a:prstGeom prst="rect">
            <a:avLst/>
          </a:prstGeom>
          <a:noFill/>
        </p:spPr>
        <p:txBody>
          <a:bodyPr wrap="none" rtlCol="0" anchor="ctr">
            <a:spAutoFit/>
          </a:bodyPr>
          <a:lstStyle/>
          <a:p>
            <a:r>
              <a:rPr lang="en-US" sz="900" dirty="0"/>
              <a:t>Other Satisfaction (-)</a:t>
            </a:r>
          </a:p>
        </p:txBody>
      </p:sp>
      <p:sp>
        <p:nvSpPr>
          <p:cNvPr id="485" name="TextBox 484"/>
          <p:cNvSpPr txBox="1"/>
          <p:nvPr/>
        </p:nvSpPr>
        <p:spPr>
          <a:xfrm>
            <a:off x="7972057" y="2879413"/>
            <a:ext cx="1306768" cy="230832"/>
          </a:xfrm>
          <a:prstGeom prst="rect">
            <a:avLst/>
          </a:prstGeom>
          <a:noFill/>
        </p:spPr>
        <p:txBody>
          <a:bodyPr wrap="none" rtlCol="0" anchor="ctr">
            <a:spAutoFit/>
          </a:bodyPr>
          <a:lstStyle/>
          <a:p>
            <a:r>
              <a:rPr lang="en-US" sz="900" dirty="0"/>
              <a:t>Other Commitment (-)</a:t>
            </a:r>
          </a:p>
        </p:txBody>
      </p:sp>
      <p:sp>
        <p:nvSpPr>
          <p:cNvPr id="207" name="TextBox 206"/>
          <p:cNvSpPr txBox="1"/>
          <p:nvPr/>
        </p:nvSpPr>
        <p:spPr>
          <a:xfrm>
            <a:off x="4997087" y="3569289"/>
            <a:ext cx="902811" cy="230832"/>
          </a:xfrm>
          <a:prstGeom prst="rect">
            <a:avLst/>
          </a:prstGeom>
          <a:noFill/>
        </p:spPr>
        <p:txBody>
          <a:bodyPr wrap="square" rtlCol="0" anchor="ctr">
            <a:spAutoFit/>
          </a:bodyPr>
          <a:lstStyle/>
          <a:p>
            <a:r>
              <a:rPr lang="en-US" sz="900" dirty="0"/>
              <a:t>Leadership (-)</a:t>
            </a:r>
          </a:p>
        </p:txBody>
      </p:sp>
      <p:sp>
        <p:nvSpPr>
          <p:cNvPr id="210" name="TextBox 209"/>
          <p:cNvSpPr txBox="1"/>
          <p:nvPr/>
        </p:nvSpPr>
        <p:spPr>
          <a:xfrm>
            <a:off x="3653108" y="4497018"/>
            <a:ext cx="992579" cy="230832"/>
          </a:xfrm>
          <a:prstGeom prst="rect">
            <a:avLst/>
          </a:prstGeom>
          <a:noFill/>
        </p:spPr>
        <p:txBody>
          <a:bodyPr wrap="none" rtlCol="0" anchor="ctr">
            <a:spAutoFit/>
          </a:bodyPr>
          <a:lstStyle/>
          <a:p>
            <a:r>
              <a:rPr lang="en-US" sz="900" dirty="0"/>
              <a:t>Instr. Comm. (-)</a:t>
            </a:r>
          </a:p>
        </p:txBody>
      </p:sp>
      <p:sp>
        <p:nvSpPr>
          <p:cNvPr id="371" name="TextBox 370"/>
          <p:cNvSpPr txBox="1"/>
          <p:nvPr/>
        </p:nvSpPr>
        <p:spPr>
          <a:xfrm>
            <a:off x="3658120" y="3671835"/>
            <a:ext cx="963725" cy="230832"/>
          </a:xfrm>
          <a:prstGeom prst="rect">
            <a:avLst/>
          </a:prstGeom>
          <a:noFill/>
        </p:spPr>
        <p:txBody>
          <a:bodyPr wrap="none" rtlCol="0" anchor="ctr">
            <a:spAutoFit/>
          </a:bodyPr>
          <a:lstStyle/>
          <a:p>
            <a:r>
              <a:rPr lang="en-US" sz="900" dirty="0"/>
              <a:t>Alternatives (+)</a:t>
            </a:r>
          </a:p>
        </p:txBody>
      </p:sp>
      <p:sp>
        <p:nvSpPr>
          <p:cNvPr id="369" name="TextBox 368"/>
          <p:cNvSpPr txBox="1"/>
          <p:nvPr/>
        </p:nvSpPr>
        <p:spPr>
          <a:xfrm>
            <a:off x="3655123" y="3846868"/>
            <a:ext cx="1319592" cy="230832"/>
          </a:xfrm>
          <a:prstGeom prst="rect">
            <a:avLst/>
          </a:prstGeom>
          <a:noFill/>
        </p:spPr>
        <p:txBody>
          <a:bodyPr wrap="none" rtlCol="0" anchor="ctr">
            <a:spAutoFit/>
          </a:bodyPr>
          <a:lstStyle/>
          <a:p>
            <a:r>
              <a:rPr lang="en-US" sz="900" dirty="0" err="1"/>
              <a:t>Empl</a:t>
            </a:r>
            <a:r>
              <a:rPr lang="en-US" sz="900" dirty="0"/>
              <a:t>. Performance (-)</a:t>
            </a:r>
          </a:p>
        </p:txBody>
      </p:sp>
      <p:sp>
        <p:nvSpPr>
          <p:cNvPr id="333" name="TextBox 332"/>
          <p:cNvSpPr txBox="1"/>
          <p:nvPr/>
        </p:nvSpPr>
        <p:spPr>
          <a:xfrm>
            <a:off x="2333530" y="3094163"/>
            <a:ext cx="999996" cy="369332"/>
          </a:xfrm>
          <a:prstGeom prst="rect">
            <a:avLst/>
          </a:prstGeom>
          <a:noFill/>
        </p:spPr>
        <p:txBody>
          <a:bodyPr wrap="square" rtlCol="0" anchor="ctr">
            <a:spAutoFit/>
          </a:bodyPr>
          <a:lstStyle/>
          <a:p>
            <a:r>
              <a:rPr lang="en-US" sz="900" dirty="0"/>
              <a:t>Organizational Commitment (-)</a:t>
            </a:r>
          </a:p>
        </p:txBody>
      </p:sp>
      <p:cxnSp>
        <p:nvCxnSpPr>
          <p:cNvPr id="41" name="Straight Connector 40">
            <a:extLst>
              <a:ext uri="{FF2B5EF4-FFF2-40B4-BE49-F238E27FC236}">
                <a16:creationId xmlns:a16="http://schemas.microsoft.com/office/drawing/2014/main" id="{07062B07-6EC7-B021-686A-C4BB77B0BE82}"/>
              </a:ext>
            </a:extLst>
          </p:cNvPr>
          <p:cNvCxnSpPr/>
          <p:nvPr/>
        </p:nvCxnSpPr>
        <p:spPr>
          <a:xfrm>
            <a:off x="1086420" y="792739"/>
            <a:ext cx="0" cy="512012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FB8158-B1C2-2E40-5088-294CCB029D48}"/>
              </a:ext>
            </a:extLst>
          </p:cNvPr>
          <p:cNvCxnSpPr/>
          <p:nvPr/>
        </p:nvCxnSpPr>
        <p:spPr>
          <a:xfrm>
            <a:off x="1086420" y="5912859"/>
            <a:ext cx="1085333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F239F47-D742-0011-4344-55BF489F9E47}"/>
              </a:ext>
            </a:extLst>
          </p:cNvPr>
          <p:cNvSpPr txBox="1"/>
          <p:nvPr/>
        </p:nvSpPr>
        <p:spPr>
          <a:xfrm>
            <a:off x="2333529" y="3456341"/>
            <a:ext cx="1146468" cy="230832"/>
          </a:xfrm>
          <a:prstGeom prst="rect">
            <a:avLst/>
          </a:prstGeom>
          <a:noFill/>
        </p:spPr>
        <p:txBody>
          <a:bodyPr wrap="none" rtlCol="0" anchor="ctr">
            <a:spAutoFit/>
          </a:bodyPr>
          <a:lstStyle/>
          <a:p>
            <a:r>
              <a:rPr lang="en-US" sz="900" dirty="0"/>
              <a:t>Job Satisfaction (-)</a:t>
            </a:r>
          </a:p>
        </p:txBody>
      </p:sp>
      <p:sp>
        <p:nvSpPr>
          <p:cNvPr id="46" name="TextBox 45">
            <a:extLst>
              <a:ext uri="{FF2B5EF4-FFF2-40B4-BE49-F238E27FC236}">
                <a16:creationId xmlns:a16="http://schemas.microsoft.com/office/drawing/2014/main" id="{4126BF2A-02B3-3E1E-FD26-3216B8717ED0}"/>
              </a:ext>
            </a:extLst>
          </p:cNvPr>
          <p:cNvSpPr txBox="1"/>
          <p:nvPr/>
        </p:nvSpPr>
        <p:spPr>
          <a:xfrm>
            <a:off x="2333529" y="3971151"/>
            <a:ext cx="537327" cy="230832"/>
          </a:xfrm>
          <a:prstGeom prst="rect">
            <a:avLst/>
          </a:prstGeom>
          <a:noFill/>
        </p:spPr>
        <p:txBody>
          <a:bodyPr wrap="none" rtlCol="0" anchor="ctr">
            <a:spAutoFit/>
          </a:bodyPr>
          <a:lstStyle/>
          <a:p>
            <a:r>
              <a:rPr lang="en-US" sz="900" dirty="0"/>
              <a:t>Age (-)</a:t>
            </a:r>
          </a:p>
        </p:txBody>
      </p:sp>
      <p:sp>
        <p:nvSpPr>
          <p:cNvPr id="48" name="TextBox 47">
            <a:extLst>
              <a:ext uri="{FF2B5EF4-FFF2-40B4-BE49-F238E27FC236}">
                <a16:creationId xmlns:a16="http://schemas.microsoft.com/office/drawing/2014/main" id="{C4D2782A-E04D-1DC4-9F85-0BA7D9BAA880}"/>
              </a:ext>
            </a:extLst>
          </p:cNvPr>
          <p:cNvSpPr txBox="1"/>
          <p:nvPr/>
        </p:nvSpPr>
        <p:spPr>
          <a:xfrm>
            <a:off x="2333529" y="4379187"/>
            <a:ext cx="530915" cy="230832"/>
          </a:xfrm>
          <a:prstGeom prst="rect">
            <a:avLst/>
          </a:prstGeom>
          <a:noFill/>
        </p:spPr>
        <p:txBody>
          <a:bodyPr wrap="none" rtlCol="0" anchor="ctr">
            <a:spAutoFit/>
          </a:bodyPr>
          <a:lstStyle/>
          <a:p>
            <a:r>
              <a:rPr lang="en-US" sz="900" dirty="0"/>
              <a:t>Pay (-)</a:t>
            </a:r>
          </a:p>
        </p:txBody>
      </p:sp>
      <p:sp>
        <p:nvSpPr>
          <p:cNvPr id="231" name="TextBox 230">
            <a:extLst>
              <a:ext uri="{FF2B5EF4-FFF2-40B4-BE49-F238E27FC236}">
                <a16:creationId xmlns:a16="http://schemas.microsoft.com/office/drawing/2014/main" id="{70BC7D1C-56E8-0DED-80CF-F7FC39D02003}"/>
              </a:ext>
            </a:extLst>
          </p:cNvPr>
          <p:cNvSpPr txBox="1"/>
          <p:nvPr/>
        </p:nvSpPr>
        <p:spPr>
          <a:xfrm>
            <a:off x="2255207" y="5911876"/>
            <a:ext cx="433132" cy="307777"/>
          </a:xfrm>
          <a:prstGeom prst="rect">
            <a:avLst/>
          </a:prstGeom>
          <a:noFill/>
        </p:spPr>
        <p:txBody>
          <a:bodyPr wrap="none" rtlCol="0">
            <a:spAutoFit/>
          </a:bodyPr>
          <a:lstStyle/>
          <a:p>
            <a:r>
              <a:rPr lang="en-US" dirty="0">
                <a:solidFill>
                  <a:schemeClr val="tx1">
                    <a:lumMod val="50000"/>
                    <a:lumOff val="50000"/>
                  </a:schemeClr>
                </a:solidFill>
              </a:rPr>
              <a:t>.01</a:t>
            </a:r>
          </a:p>
        </p:txBody>
      </p:sp>
      <p:sp>
        <p:nvSpPr>
          <p:cNvPr id="232" name="TextBox 231">
            <a:extLst>
              <a:ext uri="{FF2B5EF4-FFF2-40B4-BE49-F238E27FC236}">
                <a16:creationId xmlns:a16="http://schemas.microsoft.com/office/drawing/2014/main" id="{4A1F3635-0248-23C1-516F-2475C9B68805}"/>
              </a:ext>
            </a:extLst>
          </p:cNvPr>
          <p:cNvSpPr txBox="1"/>
          <p:nvPr/>
        </p:nvSpPr>
        <p:spPr>
          <a:xfrm>
            <a:off x="4935219" y="5911876"/>
            <a:ext cx="433132" cy="307777"/>
          </a:xfrm>
          <a:prstGeom prst="rect">
            <a:avLst/>
          </a:prstGeom>
          <a:noFill/>
        </p:spPr>
        <p:txBody>
          <a:bodyPr wrap="none" rtlCol="0">
            <a:spAutoFit/>
          </a:bodyPr>
          <a:lstStyle/>
          <a:p>
            <a:r>
              <a:rPr lang="en-US" dirty="0">
                <a:solidFill>
                  <a:schemeClr val="tx1">
                    <a:lumMod val="50000"/>
                    <a:lumOff val="50000"/>
                  </a:schemeClr>
                </a:solidFill>
              </a:rPr>
              <a:t>.03</a:t>
            </a:r>
          </a:p>
        </p:txBody>
      </p:sp>
      <p:sp>
        <p:nvSpPr>
          <p:cNvPr id="233" name="TextBox 232">
            <a:extLst>
              <a:ext uri="{FF2B5EF4-FFF2-40B4-BE49-F238E27FC236}">
                <a16:creationId xmlns:a16="http://schemas.microsoft.com/office/drawing/2014/main" id="{A2A4DFDA-B679-F7C4-EE2E-9A3477F206A0}"/>
              </a:ext>
            </a:extLst>
          </p:cNvPr>
          <p:cNvSpPr txBox="1"/>
          <p:nvPr/>
        </p:nvSpPr>
        <p:spPr>
          <a:xfrm>
            <a:off x="10295243" y="5911876"/>
            <a:ext cx="433132" cy="307777"/>
          </a:xfrm>
          <a:prstGeom prst="rect">
            <a:avLst/>
          </a:prstGeom>
          <a:noFill/>
        </p:spPr>
        <p:txBody>
          <a:bodyPr wrap="none" rtlCol="0">
            <a:spAutoFit/>
          </a:bodyPr>
          <a:lstStyle/>
          <a:p>
            <a:r>
              <a:rPr lang="en-US" dirty="0">
                <a:solidFill>
                  <a:schemeClr val="tx1">
                    <a:lumMod val="50000"/>
                    <a:lumOff val="50000"/>
                  </a:schemeClr>
                </a:solidFill>
              </a:rPr>
              <a:t>.07</a:t>
            </a:r>
          </a:p>
        </p:txBody>
      </p:sp>
      <p:sp>
        <p:nvSpPr>
          <p:cNvPr id="234" name="TextBox 233">
            <a:extLst>
              <a:ext uri="{FF2B5EF4-FFF2-40B4-BE49-F238E27FC236}">
                <a16:creationId xmlns:a16="http://schemas.microsoft.com/office/drawing/2014/main" id="{421BAE86-84B0-E5B5-D831-021844130783}"/>
              </a:ext>
            </a:extLst>
          </p:cNvPr>
          <p:cNvSpPr txBox="1"/>
          <p:nvPr/>
        </p:nvSpPr>
        <p:spPr>
          <a:xfrm>
            <a:off x="7615231" y="5911876"/>
            <a:ext cx="433132" cy="307777"/>
          </a:xfrm>
          <a:prstGeom prst="rect">
            <a:avLst/>
          </a:prstGeom>
          <a:noFill/>
        </p:spPr>
        <p:txBody>
          <a:bodyPr wrap="none" rtlCol="0">
            <a:spAutoFit/>
          </a:bodyPr>
          <a:lstStyle/>
          <a:p>
            <a:r>
              <a:rPr lang="en-US" dirty="0">
                <a:solidFill>
                  <a:schemeClr val="tx1">
                    <a:lumMod val="50000"/>
                    <a:lumOff val="50000"/>
                  </a:schemeClr>
                </a:solidFill>
              </a:rPr>
              <a:t>.05</a:t>
            </a:r>
          </a:p>
        </p:txBody>
      </p:sp>
      <p:sp>
        <p:nvSpPr>
          <p:cNvPr id="261" name="Isosceles Triangle 260">
            <a:extLst>
              <a:ext uri="{FF2B5EF4-FFF2-40B4-BE49-F238E27FC236}">
                <a16:creationId xmlns:a16="http://schemas.microsoft.com/office/drawing/2014/main" id="{CFB1348D-3A54-61EA-C4B8-55313E1A9100}"/>
              </a:ext>
            </a:extLst>
          </p:cNvPr>
          <p:cNvSpPr/>
          <p:nvPr/>
        </p:nvSpPr>
        <p:spPr>
          <a:xfrm>
            <a:off x="2242812" y="320866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6" name="Isosceles Triangle 265">
            <a:extLst>
              <a:ext uri="{FF2B5EF4-FFF2-40B4-BE49-F238E27FC236}">
                <a16:creationId xmlns:a16="http://schemas.microsoft.com/office/drawing/2014/main" id="{C93C21E2-479F-9122-5FD2-3E6551E09AD1}"/>
              </a:ext>
            </a:extLst>
          </p:cNvPr>
          <p:cNvSpPr/>
          <p:nvPr/>
        </p:nvSpPr>
        <p:spPr>
          <a:xfrm>
            <a:off x="2242812" y="402422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8" name="Flowchart: Connector 267">
            <a:extLst>
              <a:ext uri="{FF2B5EF4-FFF2-40B4-BE49-F238E27FC236}">
                <a16:creationId xmlns:a16="http://schemas.microsoft.com/office/drawing/2014/main" id="{51588C0C-6A63-5387-E8C0-EC241E2F8E08}"/>
              </a:ext>
            </a:extLst>
          </p:cNvPr>
          <p:cNvSpPr/>
          <p:nvPr/>
        </p:nvSpPr>
        <p:spPr>
          <a:xfrm>
            <a:off x="2238998" y="3507100"/>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9" name="Rectangle 268">
            <a:extLst>
              <a:ext uri="{FF2B5EF4-FFF2-40B4-BE49-F238E27FC236}">
                <a16:creationId xmlns:a16="http://schemas.microsoft.com/office/drawing/2014/main" id="{A39A4BCF-E531-A0C2-FD73-30AF292FD2FA}"/>
              </a:ext>
            </a:extLst>
          </p:cNvPr>
          <p:cNvSpPr/>
          <p:nvPr/>
        </p:nvSpPr>
        <p:spPr>
          <a:xfrm>
            <a:off x="3588343" y="1014985"/>
            <a:ext cx="128016" cy="128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0" name="Rectangle 269">
            <a:extLst>
              <a:ext uri="{FF2B5EF4-FFF2-40B4-BE49-F238E27FC236}">
                <a16:creationId xmlns:a16="http://schemas.microsoft.com/office/drawing/2014/main" id="{A5625A85-8010-4BFF-D773-DE629572548B}"/>
              </a:ext>
            </a:extLst>
          </p:cNvPr>
          <p:cNvSpPr/>
          <p:nvPr/>
        </p:nvSpPr>
        <p:spPr>
          <a:xfrm>
            <a:off x="4868857" y="2333666"/>
            <a:ext cx="128016" cy="128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2" name="Flowchart: Connector 271">
            <a:extLst>
              <a:ext uri="{FF2B5EF4-FFF2-40B4-BE49-F238E27FC236}">
                <a16:creationId xmlns:a16="http://schemas.microsoft.com/office/drawing/2014/main" id="{55E3EAD0-3598-193A-A014-7D7D00816F56}"/>
              </a:ext>
            </a:extLst>
          </p:cNvPr>
          <p:cNvSpPr/>
          <p:nvPr/>
        </p:nvSpPr>
        <p:spPr>
          <a:xfrm>
            <a:off x="2238998" y="4429931"/>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3" name="Isosceles Triangle 272">
            <a:extLst>
              <a:ext uri="{FF2B5EF4-FFF2-40B4-BE49-F238E27FC236}">
                <a16:creationId xmlns:a16="http://schemas.microsoft.com/office/drawing/2014/main" id="{AA2FF064-0789-DF51-8560-262D81C3AF88}"/>
              </a:ext>
            </a:extLst>
          </p:cNvPr>
          <p:cNvSpPr/>
          <p:nvPr/>
        </p:nvSpPr>
        <p:spPr>
          <a:xfrm>
            <a:off x="3573372" y="3410522"/>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5" name="Isosceles Triangle 274">
            <a:extLst>
              <a:ext uri="{FF2B5EF4-FFF2-40B4-BE49-F238E27FC236}">
                <a16:creationId xmlns:a16="http://schemas.microsoft.com/office/drawing/2014/main" id="{726128AB-1968-9E84-8CD5-C8CE72347F77}"/>
              </a:ext>
            </a:extLst>
          </p:cNvPr>
          <p:cNvSpPr/>
          <p:nvPr/>
        </p:nvSpPr>
        <p:spPr>
          <a:xfrm>
            <a:off x="3573372" y="4063183"/>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6" name="Isosceles Triangle 275">
            <a:extLst>
              <a:ext uri="{FF2B5EF4-FFF2-40B4-BE49-F238E27FC236}">
                <a16:creationId xmlns:a16="http://schemas.microsoft.com/office/drawing/2014/main" id="{DF05137F-37B6-FE6D-6EE3-866B65644D23}"/>
              </a:ext>
            </a:extLst>
          </p:cNvPr>
          <p:cNvSpPr/>
          <p:nvPr/>
        </p:nvSpPr>
        <p:spPr>
          <a:xfrm>
            <a:off x="3573372" y="4870869"/>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7" name="Isosceles Triangle 276">
            <a:extLst>
              <a:ext uri="{FF2B5EF4-FFF2-40B4-BE49-F238E27FC236}">
                <a16:creationId xmlns:a16="http://schemas.microsoft.com/office/drawing/2014/main" id="{D5BBF9E8-4666-DED6-0C96-5B58E44F6E8B}"/>
              </a:ext>
            </a:extLst>
          </p:cNvPr>
          <p:cNvSpPr/>
          <p:nvPr/>
        </p:nvSpPr>
        <p:spPr>
          <a:xfrm>
            <a:off x="3573372" y="472458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8" name="Isosceles Triangle 277">
            <a:extLst>
              <a:ext uri="{FF2B5EF4-FFF2-40B4-BE49-F238E27FC236}">
                <a16:creationId xmlns:a16="http://schemas.microsoft.com/office/drawing/2014/main" id="{E7182717-1C69-DCDD-7C62-7AEF16774047}"/>
              </a:ext>
            </a:extLst>
          </p:cNvPr>
          <p:cNvSpPr/>
          <p:nvPr/>
        </p:nvSpPr>
        <p:spPr>
          <a:xfrm>
            <a:off x="3573372" y="5345903"/>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9" name="Isosceles Triangle 278">
            <a:extLst>
              <a:ext uri="{FF2B5EF4-FFF2-40B4-BE49-F238E27FC236}">
                <a16:creationId xmlns:a16="http://schemas.microsoft.com/office/drawing/2014/main" id="{091DB1D0-B7C9-186E-9D2A-0AF98D514F69}"/>
              </a:ext>
            </a:extLst>
          </p:cNvPr>
          <p:cNvSpPr/>
          <p:nvPr/>
        </p:nvSpPr>
        <p:spPr>
          <a:xfrm>
            <a:off x="3573372" y="548142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0" name="Isosceles Triangle 279">
            <a:extLst>
              <a:ext uri="{FF2B5EF4-FFF2-40B4-BE49-F238E27FC236}">
                <a16:creationId xmlns:a16="http://schemas.microsoft.com/office/drawing/2014/main" id="{47FD37BB-8CC3-3901-DDAD-5BF984CA0167}"/>
              </a:ext>
            </a:extLst>
          </p:cNvPr>
          <p:cNvSpPr/>
          <p:nvPr/>
        </p:nvSpPr>
        <p:spPr>
          <a:xfrm>
            <a:off x="3573372" y="5623630"/>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1" name="Isosceles Triangle 280">
            <a:extLst>
              <a:ext uri="{FF2B5EF4-FFF2-40B4-BE49-F238E27FC236}">
                <a16:creationId xmlns:a16="http://schemas.microsoft.com/office/drawing/2014/main" id="{9548DE44-52A2-80C3-0F0F-9031E8295237}"/>
              </a:ext>
            </a:extLst>
          </p:cNvPr>
          <p:cNvSpPr/>
          <p:nvPr/>
        </p:nvSpPr>
        <p:spPr>
          <a:xfrm>
            <a:off x="3573372" y="576885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2" name="Isosceles Triangle 281">
            <a:extLst>
              <a:ext uri="{FF2B5EF4-FFF2-40B4-BE49-F238E27FC236}">
                <a16:creationId xmlns:a16="http://schemas.microsoft.com/office/drawing/2014/main" id="{93510150-9F3F-D0F4-5828-95EF890BB10F}"/>
              </a:ext>
            </a:extLst>
          </p:cNvPr>
          <p:cNvSpPr/>
          <p:nvPr/>
        </p:nvSpPr>
        <p:spPr>
          <a:xfrm>
            <a:off x="4914876" y="3783114"/>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3" name="Isosceles Triangle 282">
            <a:extLst>
              <a:ext uri="{FF2B5EF4-FFF2-40B4-BE49-F238E27FC236}">
                <a16:creationId xmlns:a16="http://schemas.microsoft.com/office/drawing/2014/main" id="{FAA1E997-138D-05A5-7F2E-2CA1C793CC77}"/>
              </a:ext>
            </a:extLst>
          </p:cNvPr>
          <p:cNvSpPr/>
          <p:nvPr/>
        </p:nvSpPr>
        <p:spPr>
          <a:xfrm>
            <a:off x="9227446" y="3383106"/>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4" name="Flowchart: Connector 283">
            <a:extLst>
              <a:ext uri="{FF2B5EF4-FFF2-40B4-BE49-F238E27FC236}">
                <a16:creationId xmlns:a16="http://schemas.microsoft.com/office/drawing/2014/main" id="{54D197CD-1BC4-B12A-E511-1A86812D80BF}"/>
              </a:ext>
            </a:extLst>
          </p:cNvPr>
          <p:cNvSpPr/>
          <p:nvPr/>
        </p:nvSpPr>
        <p:spPr>
          <a:xfrm>
            <a:off x="9221117" y="3714747"/>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5" name="Isosceles Triangle 284">
            <a:extLst>
              <a:ext uri="{FF2B5EF4-FFF2-40B4-BE49-F238E27FC236}">
                <a16:creationId xmlns:a16="http://schemas.microsoft.com/office/drawing/2014/main" id="{4867192B-3C63-07C7-4982-11345FEB379A}"/>
              </a:ext>
            </a:extLst>
          </p:cNvPr>
          <p:cNvSpPr/>
          <p:nvPr/>
        </p:nvSpPr>
        <p:spPr>
          <a:xfrm>
            <a:off x="4914876" y="5289001"/>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6" name="Isosceles Triangle 285">
            <a:extLst>
              <a:ext uri="{FF2B5EF4-FFF2-40B4-BE49-F238E27FC236}">
                <a16:creationId xmlns:a16="http://schemas.microsoft.com/office/drawing/2014/main" id="{9BC7B8B8-9934-83D3-C09B-EAD205B3E18C}"/>
              </a:ext>
            </a:extLst>
          </p:cNvPr>
          <p:cNvSpPr/>
          <p:nvPr/>
        </p:nvSpPr>
        <p:spPr>
          <a:xfrm>
            <a:off x="6414544" y="4455059"/>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7" name="Isosceles Triangle 286">
            <a:extLst>
              <a:ext uri="{FF2B5EF4-FFF2-40B4-BE49-F238E27FC236}">
                <a16:creationId xmlns:a16="http://schemas.microsoft.com/office/drawing/2014/main" id="{D90FAE77-334B-87D0-905E-696373E0DF96}"/>
              </a:ext>
            </a:extLst>
          </p:cNvPr>
          <p:cNvSpPr/>
          <p:nvPr/>
        </p:nvSpPr>
        <p:spPr>
          <a:xfrm>
            <a:off x="6414544" y="4770554"/>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8" name="Isosceles Triangle 287">
            <a:extLst>
              <a:ext uri="{FF2B5EF4-FFF2-40B4-BE49-F238E27FC236}">
                <a16:creationId xmlns:a16="http://schemas.microsoft.com/office/drawing/2014/main" id="{784A9F64-321E-0D81-21DB-D896CD4CFC65}"/>
              </a:ext>
            </a:extLst>
          </p:cNvPr>
          <p:cNvSpPr/>
          <p:nvPr/>
        </p:nvSpPr>
        <p:spPr>
          <a:xfrm>
            <a:off x="6414544" y="509112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0" name="Isosceles Triangle 289">
            <a:extLst>
              <a:ext uri="{FF2B5EF4-FFF2-40B4-BE49-F238E27FC236}">
                <a16:creationId xmlns:a16="http://schemas.microsoft.com/office/drawing/2014/main" id="{AFA28C00-48E6-203B-367B-E2370FF5E2A6}"/>
              </a:ext>
            </a:extLst>
          </p:cNvPr>
          <p:cNvSpPr/>
          <p:nvPr/>
        </p:nvSpPr>
        <p:spPr>
          <a:xfrm>
            <a:off x="6414544" y="5243422"/>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1" name="Isosceles Triangle 290">
            <a:extLst>
              <a:ext uri="{FF2B5EF4-FFF2-40B4-BE49-F238E27FC236}">
                <a16:creationId xmlns:a16="http://schemas.microsoft.com/office/drawing/2014/main" id="{45A818FD-4C24-5637-F3B8-B47A487853B4}"/>
              </a:ext>
            </a:extLst>
          </p:cNvPr>
          <p:cNvSpPr/>
          <p:nvPr/>
        </p:nvSpPr>
        <p:spPr>
          <a:xfrm>
            <a:off x="7897924" y="2142688"/>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5" name="Isosceles Triangle 294">
            <a:extLst>
              <a:ext uri="{FF2B5EF4-FFF2-40B4-BE49-F238E27FC236}">
                <a16:creationId xmlns:a16="http://schemas.microsoft.com/office/drawing/2014/main" id="{943569FA-172E-9B39-E578-A1658D4C7271}"/>
              </a:ext>
            </a:extLst>
          </p:cNvPr>
          <p:cNvSpPr/>
          <p:nvPr/>
        </p:nvSpPr>
        <p:spPr>
          <a:xfrm>
            <a:off x="7897924" y="291247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6" name="Isosceles Triangle 295">
            <a:extLst>
              <a:ext uri="{FF2B5EF4-FFF2-40B4-BE49-F238E27FC236}">
                <a16:creationId xmlns:a16="http://schemas.microsoft.com/office/drawing/2014/main" id="{BA9BC2BB-6E53-CE76-620F-27A27171F99F}"/>
              </a:ext>
            </a:extLst>
          </p:cNvPr>
          <p:cNvSpPr/>
          <p:nvPr/>
        </p:nvSpPr>
        <p:spPr>
          <a:xfrm>
            <a:off x="7897924" y="4192157"/>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7" name="Isosceles Triangle 296">
            <a:extLst>
              <a:ext uri="{FF2B5EF4-FFF2-40B4-BE49-F238E27FC236}">
                <a16:creationId xmlns:a16="http://schemas.microsoft.com/office/drawing/2014/main" id="{3E441E34-3899-B35D-80D4-66241E854928}"/>
              </a:ext>
            </a:extLst>
          </p:cNvPr>
          <p:cNvSpPr/>
          <p:nvPr/>
        </p:nvSpPr>
        <p:spPr>
          <a:xfrm>
            <a:off x="7897924" y="4563299"/>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8" name="Isosceles Triangle 297">
            <a:extLst>
              <a:ext uri="{FF2B5EF4-FFF2-40B4-BE49-F238E27FC236}">
                <a16:creationId xmlns:a16="http://schemas.microsoft.com/office/drawing/2014/main" id="{11B66C9C-0AA4-D3B8-4192-9CC33634292C}"/>
              </a:ext>
            </a:extLst>
          </p:cNvPr>
          <p:cNvSpPr/>
          <p:nvPr/>
        </p:nvSpPr>
        <p:spPr>
          <a:xfrm>
            <a:off x="9220927" y="4652108"/>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0" name="Diamond 299">
            <a:extLst>
              <a:ext uri="{FF2B5EF4-FFF2-40B4-BE49-F238E27FC236}">
                <a16:creationId xmlns:a16="http://schemas.microsoft.com/office/drawing/2014/main" id="{ECCC701F-8E64-B89A-5BB8-1E59C7E0C191}"/>
              </a:ext>
            </a:extLst>
          </p:cNvPr>
          <p:cNvSpPr/>
          <p:nvPr/>
        </p:nvSpPr>
        <p:spPr>
          <a:xfrm>
            <a:off x="4907305" y="4393959"/>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9" name="Isosceles Triangle 298">
            <a:extLst>
              <a:ext uri="{FF2B5EF4-FFF2-40B4-BE49-F238E27FC236}">
                <a16:creationId xmlns:a16="http://schemas.microsoft.com/office/drawing/2014/main" id="{BB6FDC7E-B343-8040-5F68-5C0FA6499D29}"/>
              </a:ext>
            </a:extLst>
          </p:cNvPr>
          <p:cNvSpPr/>
          <p:nvPr/>
        </p:nvSpPr>
        <p:spPr>
          <a:xfrm>
            <a:off x="10337354" y="2407518"/>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1" name="Diamond 300">
            <a:extLst>
              <a:ext uri="{FF2B5EF4-FFF2-40B4-BE49-F238E27FC236}">
                <a16:creationId xmlns:a16="http://schemas.microsoft.com/office/drawing/2014/main" id="{DBD23A24-D243-882F-C7F6-08D662185A4A}"/>
              </a:ext>
            </a:extLst>
          </p:cNvPr>
          <p:cNvSpPr/>
          <p:nvPr/>
        </p:nvSpPr>
        <p:spPr>
          <a:xfrm>
            <a:off x="3565801" y="4537333"/>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2" name="Diamond 301">
            <a:extLst>
              <a:ext uri="{FF2B5EF4-FFF2-40B4-BE49-F238E27FC236}">
                <a16:creationId xmlns:a16="http://schemas.microsoft.com/office/drawing/2014/main" id="{B92C9EC3-6192-C567-EAA9-6D9171C408D5}"/>
              </a:ext>
            </a:extLst>
          </p:cNvPr>
          <p:cNvSpPr/>
          <p:nvPr/>
        </p:nvSpPr>
        <p:spPr>
          <a:xfrm>
            <a:off x="6406973" y="4277493"/>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3" name="Diamond 302">
            <a:extLst>
              <a:ext uri="{FF2B5EF4-FFF2-40B4-BE49-F238E27FC236}">
                <a16:creationId xmlns:a16="http://schemas.microsoft.com/office/drawing/2014/main" id="{1302A424-F881-FC96-E537-C2A218C253D5}"/>
              </a:ext>
            </a:extLst>
          </p:cNvPr>
          <p:cNvSpPr/>
          <p:nvPr/>
        </p:nvSpPr>
        <p:spPr>
          <a:xfrm>
            <a:off x="6406973" y="4596027"/>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5" name="Diamond 304">
            <a:extLst>
              <a:ext uri="{FF2B5EF4-FFF2-40B4-BE49-F238E27FC236}">
                <a16:creationId xmlns:a16="http://schemas.microsoft.com/office/drawing/2014/main" id="{E438FBD0-6A67-4D22-8F58-FCA356B5479D}"/>
              </a:ext>
            </a:extLst>
          </p:cNvPr>
          <p:cNvSpPr/>
          <p:nvPr/>
        </p:nvSpPr>
        <p:spPr>
          <a:xfrm>
            <a:off x="6406973" y="5737404"/>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7" name="Diamond 306">
            <a:extLst>
              <a:ext uri="{FF2B5EF4-FFF2-40B4-BE49-F238E27FC236}">
                <a16:creationId xmlns:a16="http://schemas.microsoft.com/office/drawing/2014/main" id="{8F2532B7-5DB5-E197-6681-40EC188D69D8}"/>
              </a:ext>
            </a:extLst>
          </p:cNvPr>
          <p:cNvSpPr/>
          <p:nvPr/>
        </p:nvSpPr>
        <p:spPr>
          <a:xfrm>
            <a:off x="4907305" y="5557771"/>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1" name="Diamond 310">
            <a:extLst>
              <a:ext uri="{FF2B5EF4-FFF2-40B4-BE49-F238E27FC236}">
                <a16:creationId xmlns:a16="http://schemas.microsoft.com/office/drawing/2014/main" id="{F35B8128-BC75-19B6-2BA2-E047B5DA4672}"/>
              </a:ext>
            </a:extLst>
          </p:cNvPr>
          <p:cNvSpPr/>
          <p:nvPr/>
        </p:nvSpPr>
        <p:spPr>
          <a:xfrm>
            <a:off x="6406973" y="3840788"/>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8" name="Diamond 307">
            <a:extLst>
              <a:ext uri="{FF2B5EF4-FFF2-40B4-BE49-F238E27FC236}">
                <a16:creationId xmlns:a16="http://schemas.microsoft.com/office/drawing/2014/main" id="{695C179C-BE7B-98B3-C9C4-3D594429059D}"/>
              </a:ext>
            </a:extLst>
          </p:cNvPr>
          <p:cNvSpPr/>
          <p:nvPr/>
        </p:nvSpPr>
        <p:spPr>
          <a:xfrm>
            <a:off x="10329783" y="4153110"/>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9" name="Diamond 308">
            <a:extLst>
              <a:ext uri="{FF2B5EF4-FFF2-40B4-BE49-F238E27FC236}">
                <a16:creationId xmlns:a16="http://schemas.microsoft.com/office/drawing/2014/main" id="{9E18E5DE-4860-6E6F-6E06-813611D7AC8D}"/>
              </a:ext>
            </a:extLst>
          </p:cNvPr>
          <p:cNvSpPr/>
          <p:nvPr/>
        </p:nvSpPr>
        <p:spPr>
          <a:xfrm>
            <a:off x="10329783" y="5266588"/>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0" name="Diamond 309">
            <a:extLst>
              <a:ext uri="{FF2B5EF4-FFF2-40B4-BE49-F238E27FC236}">
                <a16:creationId xmlns:a16="http://schemas.microsoft.com/office/drawing/2014/main" id="{CCD97881-1961-B6D5-0B29-58E60B620086}"/>
              </a:ext>
            </a:extLst>
          </p:cNvPr>
          <p:cNvSpPr/>
          <p:nvPr/>
        </p:nvSpPr>
        <p:spPr>
          <a:xfrm>
            <a:off x="10329783" y="5498594"/>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2" name="Flowchart: Connector 311">
            <a:extLst>
              <a:ext uri="{FF2B5EF4-FFF2-40B4-BE49-F238E27FC236}">
                <a16:creationId xmlns:a16="http://schemas.microsoft.com/office/drawing/2014/main" id="{64568CFF-B9A8-20DD-25E0-AB65FD2BDD90}"/>
              </a:ext>
            </a:extLst>
          </p:cNvPr>
          <p:cNvSpPr/>
          <p:nvPr/>
        </p:nvSpPr>
        <p:spPr>
          <a:xfrm>
            <a:off x="3576071" y="3556463"/>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3" name="Flowchart: Connector 312">
            <a:extLst>
              <a:ext uri="{FF2B5EF4-FFF2-40B4-BE49-F238E27FC236}">
                <a16:creationId xmlns:a16="http://schemas.microsoft.com/office/drawing/2014/main" id="{18CFA29E-1172-DD14-E65F-C319B7298876}"/>
              </a:ext>
            </a:extLst>
          </p:cNvPr>
          <p:cNvSpPr/>
          <p:nvPr/>
        </p:nvSpPr>
        <p:spPr>
          <a:xfrm>
            <a:off x="3576071" y="4217441"/>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4" name="Flowchart: Connector 313">
            <a:extLst>
              <a:ext uri="{FF2B5EF4-FFF2-40B4-BE49-F238E27FC236}">
                <a16:creationId xmlns:a16="http://schemas.microsoft.com/office/drawing/2014/main" id="{83E10E59-532A-364E-67E2-5E4145F50BB5}"/>
              </a:ext>
            </a:extLst>
          </p:cNvPr>
          <p:cNvSpPr/>
          <p:nvPr/>
        </p:nvSpPr>
        <p:spPr>
          <a:xfrm>
            <a:off x="3576071" y="3892624"/>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5" name="Flowchart: Connector 314">
            <a:extLst>
              <a:ext uri="{FF2B5EF4-FFF2-40B4-BE49-F238E27FC236}">
                <a16:creationId xmlns:a16="http://schemas.microsoft.com/office/drawing/2014/main" id="{C91A16ED-568F-F82D-6541-5D1AB66D9180}"/>
              </a:ext>
            </a:extLst>
          </p:cNvPr>
          <p:cNvSpPr/>
          <p:nvPr/>
        </p:nvSpPr>
        <p:spPr>
          <a:xfrm>
            <a:off x="3576071" y="4375859"/>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6" name="Flowchart: Connector 315">
            <a:extLst>
              <a:ext uri="{FF2B5EF4-FFF2-40B4-BE49-F238E27FC236}">
                <a16:creationId xmlns:a16="http://schemas.microsoft.com/office/drawing/2014/main" id="{1FF2DF86-40DD-2669-696A-6161DE6C4236}"/>
              </a:ext>
            </a:extLst>
          </p:cNvPr>
          <p:cNvSpPr/>
          <p:nvPr/>
        </p:nvSpPr>
        <p:spPr>
          <a:xfrm>
            <a:off x="4917575" y="3448564"/>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7" name="Flowchart: Connector 316">
            <a:extLst>
              <a:ext uri="{FF2B5EF4-FFF2-40B4-BE49-F238E27FC236}">
                <a16:creationId xmlns:a16="http://schemas.microsoft.com/office/drawing/2014/main" id="{BC382F0A-35D7-FBF8-1BE0-D19A52C5C2CF}"/>
              </a:ext>
            </a:extLst>
          </p:cNvPr>
          <p:cNvSpPr/>
          <p:nvPr/>
        </p:nvSpPr>
        <p:spPr>
          <a:xfrm>
            <a:off x="4917575" y="3617631"/>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8" name="Flowchart: Connector 317">
            <a:extLst>
              <a:ext uri="{FF2B5EF4-FFF2-40B4-BE49-F238E27FC236}">
                <a16:creationId xmlns:a16="http://schemas.microsoft.com/office/drawing/2014/main" id="{3EC0BDF6-005A-1981-F382-963D2E140D56}"/>
              </a:ext>
            </a:extLst>
          </p:cNvPr>
          <p:cNvSpPr/>
          <p:nvPr/>
        </p:nvSpPr>
        <p:spPr>
          <a:xfrm>
            <a:off x="4917575" y="4096589"/>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0" name="Flowchart: Connector 319">
            <a:extLst>
              <a:ext uri="{FF2B5EF4-FFF2-40B4-BE49-F238E27FC236}">
                <a16:creationId xmlns:a16="http://schemas.microsoft.com/office/drawing/2014/main" id="{4B73203B-BA67-7D1E-8915-BFBB044F52F7}"/>
              </a:ext>
            </a:extLst>
          </p:cNvPr>
          <p:cNvSpPr/>
          <p:nvPr/>
        </p:nvSpPr>
        <p:spPr>
          <a:xfrm>
            <a:off x="4917575" y="3936466"/>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1" name="Flowchart: Connector 320">
            <a:extLst>
              <a:ext uri="{FF2B5EF4-FFF2-40B4-BE49-F238E27FC236}">
                <a16:creationId xmlns:a16="http://schemas.microsoft.com/office/drawing/2014/main" id="{CCBEA858-7D2D-7542-BD70-ADFB263E8BCA}"/>
              </a:ext>
            </a:extLst>
          </p:cNvPr>
          <p:cNvSpPr/>
          <p:nvPr/>
        </p:nvSpPr>
        <p:spPr>
          <a:xfrm>
            <a:off x="3576071" y="3723085"/>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2" name="Flowchart: Connector 321">
            <a:extLst>
              <a:ext uri="{FF2B5EF4-FFF2-40B4-BE49-F238E27FC236}">
                <a16:creationId xmlns:a16="http://schemas.microsoft.com/office/drawing/2014/main" id="{2AE90EB7-6F15-43B2-48DE-1479B7A7396E}"/>
              </a:ext>
            </a:extLst>
          </p:cNvPr>
          <p:cNvSpPr/>
          <p:nvPr/>
        </p:nvSpPr>
        <p:spPr>
          <a:xfrm>
            <a:off x="4917575" y="4249745"/>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4" name="Flowchart: Connector 323">
            <a:extLst>
              <a:ext uri="{FF2B5EF4-FFF2-40B4-BE49-F238E27FC236}">
                <a16:creationId xmlns:a16="http://schemas.microsoft.com/office/drawing/2014/main" id="{47BEF21E-6A7A-727A-B2C3-DC7FE8A67491}"/>
              </a:ext>
            </a:extLst>
          </p:cNvPr>
          <p:cNvSpPr/>
          <p:nvPr/>
        </p:nvSpPr>
        <p:spPr>
          <a:xfrm>
            <a:off x="4917575" y="4569348"/>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5" name="Flowchart: Connector 324">
            <a:extLst>
              <a:ext uri="{FF2B5EF4-FFF2-40B4-BE49-F238E27FC236}">
                <a16:creationId xmlns:a16="http://schemas.microsoft.com/office/drawing/2014/main" id="{BB309DF1-4C63-47CF-B549-CF10926B1FC1}"/>
              </a:ext>
            </a:extLst>
          </p:cNvPr>
          <p:cNvSpPr/>
          <p:nvPr/>
        </p:nvSpPr>
        <p:spPr>
          <a:xfrm>
            <a:off x="4917575" y="4723563"/>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6" name="Flowchart: Connector 325">
            <a:extLst>
              <a:ext uri="{FF2B5EF4-FFF2-40B4-BE49-F238E27FC236}">
                <a16:creationId xmlns:a16="http://schemas.microsoft.com/office/drawing/2014/main" id="{F7407D52-713D-C590-307F-C878A0585E5F}"/>
              </a:ext>
            </a:extLst>
          </p:cNvPr>
          <p:cNvSpPr/>
          <p:nvPr/>
        </p:nvSpPr>
        <p:spPr>
          <a:xfrm>
            <a:off x="4917575" y="4983032"/>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7" name="Flowchart: Connector 326">
            <a:extLst>
              <a:ext uri="{FF2B5EF4-FFF2-40B4-BE49-F238E27FC236}">
                <a16:creationId xmlns:a16="http://schemas.microsoft.com/office/drawing/2014/main" id="{EE46204B-85CA-670B-72DF-C4E0E87205C6}"/>
              </a:ext>
            </a:extLst>
          </p:cNvPr>
          <p:cNvSpPr/>
          <p:nvPr/>
        </p:nvSpPr>
        <p:spPr>
          <a:xfrm>
            <a:off x="6417243" y="4110182"/>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9" name="TextBox 328">
            <a:extLst>
              <a:ext uri="{FF2B5EF4-FFF2-40B4-BE49-F238E27FC236}">
                <a16:creationId xmlns:a16="http://schemas.microsoft.com/office/drawing/2014/main" id="{8DC7E79B-41BB-42A6-FBB5-483F926F8434}"/>
              </a:ext>
            </a:extLst>
          </p:cNvPr>
          <p:cNvSpPr txBox="1"/>
          <p:nvPr/>
        </p:nvSpPr>
        <p:spPr>
          <a:xfrm>
            <a:off x="3653108" y="4972405"/>
            <a:ext cx="639919" cy="230832"/>
          </a:xfrm>
          <a:prstGeom prst="rect">
            <a:avLst/>
          </a:prstGeom>
          <a:noFill/>
        </p:spPr>
        <p:txBody>
          <a:bodyPr wrap="none" rtlCol="0" anchor="ctr">
            <a:spAutoFit/>
          </a:bodyPr>
          <a:lstStyle/>
          <a:p>
            <a:r>
              <a:rPr lang="en-US" sz="900" dirty="0"/>
              <a:t>OCBs (-)</a:t>
            </a:r>
          </a:p>
        </p:txBody>
      </p:sp>
      <p:sp>
        <p:nvSpPr>
          <p:cNvPr id="328" name="Flowchart: Connector 327">
            <a:extLst>
              <a:ext uri="{FF2B5EF4-FFF2-40B4-BE49-F238E27FC236}">
                <a16:creationId xmlns:a16="http://schemas.microsoft.com/office/drawing/2014/main" id="{5199348D-5686-76FE-27B5-A220372DE617}"/>
              </a:ext>
            </a:extLst>
          </p:cNvPr>
          <p:cNvSpPr/>
          <p:nvPr/>
        </p:nvSpPr>
        <p:spPr>
          <a:xfrm>
            <a:off x="10340053" y="4873107"/>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5" name="TextBox 334">
            <a:extLst>
              <a:ext uri="{FF2B5EF4-FFF2-40B4-BE49-F238E27FC236}">
                <a16:creationId xmlns:a16="http://schemas.microsoft.com/office/drawing/2014/main" id="{0AFEB027-5BD0-06C0-8123-3068E7C44BD2}"/>
              </a:ext>
            </a:extLst>
          </p:cNvPr>
          <p:cNvSpPr txBox="1"/>
          <p:nvPr/>
        </p:nvSpPr>
        <p:spPr>
          <a:xfrm>
            <a:off x="3643946" y="5134543"/>
            <a:ext cx="851515" cy="230832"/>
          </a:xfrm>
          <a:prstGeom prst="rect">
            <a:avLst/>
          </a:prstGeom>
          <a:noFill/>
        </p:spPr>
        <p:txBody>
          <a:bodyPr wrap="none" rtlCol="0" anchor="ctr">
            <a:spAutoFit/>
          </a:bodyPr>
          <a:lstStyle/>
          <a:p>
            <a:r>
              <a:rPr lang="en-US" sz="900" dirty="0"/>
              <a:t>Workload (-)</a:t>
            </a:r>
          </a:p>
        </p:txBody>
      </p:sp>
      <p:sp>
        <p:nvSpPr>
          <p:cNvPr id="337" name="Diamond 336">
            <a:extLst>
              <a:ext uri="{FF2B5EF4-FFF2-40B4-BE49-F238E27FC236}">
                <a16:creationId xmlns:a16="http://schemas.microsoft.com/office/drawing/2014/main" id="{78E8ACFB-B08F-5AF5-3C05-9B1F5D1C71B3}"/>
              </a:ext>
            </a:extLst>
          </p:cNvPr>
          <p:cNvSpPr/>
          <p:nvPr/>
        </p:nvSpPr>
        <p:spPr>
          <a:xfrm>
            <a:off x="3565801" y="5007471"/>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8" name="Flowchart: Connector 387">
            <a:extLst>
              <a:ext uri="{FF2B5EF4-FFF2-40B4-BE49-F238E27FC236}">
                <a16:creationId xmlns:a16="http://schemas.microsoft.com/office/drawing/2014/main" id="{136C25CD-52A9-33F6-3E1D-75CDB6AD724D}"/>
              </a:ext>
            </a:extLst>
          </p:cNvPr>
          <p:cNvSpPr/>
          <p:nvPr/>
        </p:nvSpPr>
        <p:spPr>
          <a:xfrm>
            <a:off x="3576071" y="5193744"/>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390" name="Group 389">
            <a:extLst>
              <a:ext uri="{FF2B5EF4-FFF2-40B4-BE49-F238E27FC236}">
                <a16:creationId xmlns:a16="http://schemas.microsoft.com/office/drawing/2014/main" id="{C07C8004-1147-C53D-E6BC-DA9E15C1A3AC}"/>
              </a:ext>
            </a:extLst>
          </p:cNvPr>
          <p:cNvGrpSpPr/>
          <p:nvPr/>
        </p:nvGrpSpPr>
        <p:grpSpPr>
          <a:xfrm>
            <a:off x="10021164" y="81639"/>
            <a:ext cx="1998197" cy="913838"/>
            <a:chOff x="10021164" y="81639"/>
            <a:chExt cx="1998197" cy="913838"/>
          </a:xfrm>
        </p:grpSpPr>
        <p:sp>
          <p:nvSpPr>
            <p:cNvPr id="389" name="Rectangle 388">
              <a:extLst>
                <a:ext uri="{FF2B5EF4-FFF2-40B4-BE49-F238E27FC236}">
                  <a16:creationId xmlns:a16="http://schemas.microsoft.com/office/drawing/2014/main" id="{376FE3DC-B15F-FA83-2B9D-4D24EC9913AF}"/>
                </a:ext>
              </a:extLst>
            </p:cNvPr>
            <p:cNvSpPr/>
            <p:nvPr/>
          </p:nvSpPr>
          <p:spPr>
            <a:xfrm>
              <a:off x="10021164" y="81639"/>
              <a:ext cx="1998197" cy="913838"/>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p:cNvSpPr txBox="1"/>
            <p:nvPr/>
          </p:nvSpPr>
          <p:spPr>
            <a:xfrm>
              <a:off x="10397082" y="306054"/>
              <a:ext cx="1093569" cy="246221"/>
            </a:xfrm>
            <a:prstGeom prst="rect">
              <a:avLst/>
            </a:prstGeom>
            <a:noFill/>
          </p:spPr>
          <p:txBody>
            <a:bodyPr wrap="none" rtlCol="0" anchor="ctr">
              <a:spAutoFit/>
            </a:bodyPr>
            <a:lstStyle/>
            <a:p>
              <a:r>
                <a:rPr lang="en-US" sz="1000" dirty="0"/>
                <a:t>JOB RELATED</a:t>
              </a:r>
            </a:p>
          </p:txBody>
        </p:sp>
        <p:sp>
          <p:nvSpPr>
            <p:cNvPr id="235" name="Diamond 234">
              <a:extLst>
                <a:ext uri="{FF2B5EF4-FFF2-40B4-BE49-F238E27FC236}">
                  <a16:creationId xmlns:a16="http://schemas.microsoft.com/office/drawing/2014/main" id="{52F22BCA-A657-C954-EBB1-D7E21C5F7368}"/>
                </a:ext>
              </a:extLst>
            </p:cNvPr>
            <p:cNvSpPr/>
            <p:nvPr/>
          </p:nvSpPr>
          <p:spPr>
            <a:xfrm>
              <a:off x="10266536" y="341023"/>
              <a:ext cx="164592" cy="16459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3" name="TextBox 252">
              <a:extLst>
                <a:ext uri="{FF2B5EF4-FFF2-40B4-BE49-F238E27FC236}">
                  <a16:creationId xmlns:a16="http://schemas.microsoft.com/office/drawing/2014/main" id="{3177AFFB-82C7-72AB-A19D-0F0DBDFBD060}"/>
                </a:ext>
              </a:extLst>
            </p:cNvPr>
            <p:cNvSpPr txBox="1"/>
            <p:nvPr/>
          </p:nvSpPr>
          <p:spPr>
            <a:xfrm>
              <a:off x="10397082" y="520577"/>
              <a:ext cx="540533" cy="246221"/>
            </a:xfrm>
            <a:prstGeom prst="rect">
              <a:avLst/>
            </a:prstGeom>
            <a:noFill/>
          </p:spPr>
          <p:txBody>
            <a:bodyPr wrap="none" rtlCol="0" anchor="ctr">
              <a:spAutoFit/>
            </a:bodyPr>
            <a:lstStyle/>
            <a:p>
              <a:r>
                <a:rPr lang="en-US" sz="1000" dirty="0"/>
                <a:t>BOTH</a:t>
              </a:r>
            </a:p>
          </p:txBody>
        </p:sp>
        <p:sp>
          <p:nvSpPr>
            <p:cNvPr id="254" name="Flowchart: Connector 253">
              <a:extLst>
                <a:ext uri="{FF2B5EF4-FFF2-40B4-BE49-F238E27FC236}">
                  <a16:creationId xmlns:a16="http://schemas.microsoft.com/office/drawing/2014/main" id="{1A81D010-230F-B145-9BE0-1E6AAFCE7C9E}"/>
                </a:ext>
              </a:extLst>
            </p:cNvPr>
            <p:cNvSpPr/>
            <p:nvPr/>
          </p:nvSpPr>
          <p:spPr>
            <a:xfrm>
              <a:off x="10276806" y="569221"/>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6" name="Rectangle 255">
              <a:extLst>
                <a:ext uri="{FF2B5EF4-FFF2-40B4-BE49-F238E27FC236}">
                  <a16:creationId xmlns:a16="http://schemas.microsoft.com/office/drawing/2014/main" id="{4B9FC600-1BDF-F94E-CC2A-EAAC5E4F7F18}"/>
                </a:ext>
              </a:extLst>
            </p:cNvPr>
            <p:cNvSpPr/>
            <p:nvPr/>
          </p:nvSpPr>
          <p:spPr>
            <a:xfrm>
              <a:off x="10284824" y="789281"/>
              <a:ext cx="128016" cy="128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7" name="TextBox 256">
              <a:extLst>
                <a:ext uri="{FF2B5EF4-FFF2-40B4-BE49-F238E27FC236}">
                  <a16:creationId xmlns:a16="http://schemas.microsoft.com/office/drawing/2014/main" id="{C159F227-8847-453B-8858-C9BD936B8D21}"/>
                </a:ext>
              </a:extLst>
            </p:cNvPr>
            <p:cNvSpPr txBox="1"/>
            <p:nvPr/>
          </p:nvSpPr>
          <p:spPr>
            <a:xfrm>
              <a:off x="10397082" y="728849"/>
              <a:ext cx="1111202" cy="246221"/>
            </a:xfrm>
            <a:prstGeom prst="rect">
              <a:avLst/>
            </a:prstGeom>
            <a:noFill/>
          </p:spPr>
          <p:txBody>
            <a:bodyPr wrap="none" rtlCol="0" anchor="ctr">
              <a:spAutoFit/>
            </a:bodyPr>
            <a:lstStyle/>
            <a:p>
              <a:r>
                <a:rPr lang="en-US" sz="1000" dirty="0"/>
                <a:t>OTHER (MISC.)</a:t>
              </a:r>
            </a:p>
          </p:txBody>
        </p:sp>
        <p:sp>
          <p:nvSpPr>
            <p:cNvPr id="259" name="Isosceles Triangle 258">
              <a:extLst>
                <a:ext uri="{FF2B5EF4-FFF2-40B4-BE49-F238E27FC236}">
                  <a16:creationId xmlns:a16="http://schemas.microsoft.com/office/drawing/2014/main" id="{C86F3B65-5D55-CF5A-D0C2-C545696DB730}"/>
                </a:ext>
              </a:extLst>
            </p:cNvPr>
            <p:cNvSpPr/>
            <p:nvPr/>
          </p:nvSpPr>
          <p:spPr>
            <a:xfrm>
              <a:off x="10274107" y="147691"/>
              <a:ext cx="149451" cy="12554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0" name="TextBox 259">
              <a:extLst>
                <a:ext uri="{FF2B5EF4-FFF2-40B4-BE49-F238E27FC236}">
                  <a16:creationId xmlns:a16="http://schemas.microsoft.com/office/drawing/2014/main" id="{C74B927C-9FAF-2715-8396-3EB78681E5D1}"/>
                </a:ext>
              </a:extLst>
            </p:cNvPr>
            <p:cNvSpPr txBox="1"/>
            <p:nvPr/>
          </p:nvSpPr>
          <p:spPr>
            <a:xfrm>
              <a:off x="10397082" y="100150"/>
              <a:ext cx="1527982" cy="246221"/>
            </a:xfrm>
            <a:prstGeom prst="rect">
              <a:avLst/>
            </a:prstGeom>
            <a:noFill/>
          </p:spPr>
          <p:txBody>
            <a:bodyPr wrap="none" rtlCol="0" anchor="ctr">
              <a:spAutoFit/>
            </a:bodyPr>
            <a:lstStyle/>
            <a:p>
              <a:r>
                <a:rPr lang="en-US" sz="1000" dirty="0"/>
                <a:t>INDIVIDUAL RELATED</a:t>
              </a:r>
            </a:p>
          </p:txBody>
        </p:sp>
      </p:grpSp>
      <p:sp>
        <p:nvSpPr>
          <p:cNvPr id="3" name="TextBox 2">
            <a:extLst>
              <a:ext uri="{FF2B5EF4-FFF2-40B4-BE49-F238E27FC236}">
                <a16:creationId xmlns:a16="http://schemas.microsoft.com/office/drawing/2014/main" id="{00162BD8-0B80-2C70-E498-DBD61B1AC73E}"/>
              </a:ext>
            </a:extLst>
          </p:cNvPr>
          <p:cNvSpPr txBox="1"/>
          <p:nvPr/>
        </p:nvSpPr>
        <p:spPr>
          <a:xfrm>
            <a:off x="6506352" y="4861752"/>
            <a:ext cx="998991" cy="230832"/>
          </a:xfrm>
          <a:prstGeom prst="rect">
            <a:avLst/>
          </a:prstGeom>
          <a:noFill/>
        </p:spPr>
        <p:txBody>
          <a:bodyPr wrap="none" rtlCol="0" anchor="ctr">
            <a:spAutoFit/>
          </a:bodyPr>
          <a:lstStyle/>
          <a:p>
            <a:r>
              <a:rPr lang="en-US" sz="900" dirty="0" err="1"/>
              <a:t>Routinization</a:t>
            </a:r>
            <a:r>
              <a:rPr lang="en-US" sz="900" dirty="0"/>
              <a:t> (-)</a:t>
            </a:r>
          </a:p>
        </p:txBody>
      </p:sp>
      <p:sp>
        <p:nvSpPr>
          <p:cNvPr id="5" name="Flowchart: Connector 4">
            <a:extLst>
              <a:ext uri="{FF2B5EF4-FFF2-40B4-BE49-F238E27FC236}">
                <a16:creationId xmlns:a16="http://schemas.microsoft.com/office/drawing/2014/main" id="{65930768-03DD-DD96-DF59-F243DEE797AA}"/>
              </a:ext>
            </a:extLst>
          </p:cNvPr>
          <p:cNvSpPr/>
          <p:nvPr/>
        </p:nvSpPr>
        <p:spPr>
          <a:xfrm>
            <a:off x="6417243" y="4915915"/>
            <a:ext cx="144052" cy="144052"/>
          </a:xfrm>
          <a:prstGeom prst="flowChartConnector">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Tree>
    <p:extLst>
      <p:ext uri="{BB962C8B-B14F-4D97-AF65-F5344CB8AC3E}">
        <p14:creationId xmlns:p14="http://schemas.microsoft.com/office/powerpoint/2010/main" val="3074696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796757"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541383"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86009"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0E3218-7353-1519-0E84-CB9F6122BCF6}"/>
              </a:ext>
            </a:extLst>
          </p:cNvPr>
          <p:cNvCxnSpPr/>
          <p:nvPr/>
        </p:nvCxnSpPr>
        <p:spPr>
          <a:xfrm>
            <a:off x="5169070"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E3117A4-92EB-FFCF-DBE8-A5283E4EC677}"/>
              </a:ext>
            </a:extLst>
          </p:cNvPr>
          <p:cNvCxnSpPr/>
          <p:nvPr/>
        </p:nvCxnSpPr>
        <p:spPr>
          <a:xfrm>
            <a:off x="242444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238AD9-EA01-EB6A-DCCE-6ABEF681BCFE}"/>
              </a:ext>
            </a:extLst>
          </p:cNvPr>
          <p:cNvCxnSpPr/>
          <p:nvPr/>
        </p:nvCxnSpPr>
        <p:spPr>
          <a:xfrm>
            <a:off x="7913696"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3FBFBB-11E5-FDF6-D30A-0BFA932FBB14}"/>
              </a:ext>
            </a:extLst>
          </p:cNvPr>
          <p:cNvCxnSpPr/>
          <p:nvPr/>
        </p:nvCxnSpPr>
        <p:spPr>
          <a:xfrm>
            <a:off x="1065832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368" y="5911876"/>
            <a:ext cx="476412" cy="369332"/>
          </a:xfrm>
          <a:prstGeom prst="rect">
            <a:avLst/>
          </a:prstGeom>
          <a:noFill/>
        </p:spPr>
        <p:txBody>
          <a:bodyPr wrap="none" rtlCol="0">
            <a:spAutoFit/>
          </a:bodyPr>
          <a:lstStyle/>
          <a:p>
            <a:r>
              <a:rPr lang="en-US" dirty="0">
                <a:solidFill>
                  <a:schemeClr val="tx1">
                    <a:lumMod val="50000"/>
                    <a:lumOff val="50000"/>
                  </a:schemeClr>
                </a:solidFill>
              </a:rPr>
              <a:t>.00</a:t>
            </a:r>
          </a:p>
        </p:txBody>
      </p:sp>
      <p:sp>
        <p:nvSpPr>
          <p:cNvPr id="19" name="TextBox 18"/>
          <p:cNvSpPr txBox="1"/>
          <p:nvPr/>
        </p:nvSpPr>
        <p:spPr>
          <a:xfrm>
            <a:off x="692368" y="4954498"/>
            <a:ext cx="476412" cy="369332"/>
          </a:xfrm>
          <a:prstGeom prst="rect">
            <a:avLst/>
          </a:prstGeom>
          <a:noFill/>
        </p:spPr>
        <p:txBody>
          <a:bodyPr wrap="none" rtlCol="0">
            <a:spAutoFit/>
          </a:bodyPr>
          <a:lstStyle/>
          <a:p>
            <a:r>
              <a:rPr lang="en-US" dirty="0">
                <a:solidFill>
                  <a:schemeClr val="tx1">
                    <a:lumMod val="50000"/>
                    <a:lumOff val="50000"/>
                  </a:schemeClr>
                </a:solidFill>
              </a:rPr>
              <a:t>.10</a:t>
            </a:r>
          </a:p>
        </p:txBody>
      </p:sp>
      <p:sp>
        <p:nvSpPr>
          <p:cNvPr id="20" name="TextBox 19"/>
          <p:cNvSpPr txBox="1"/>
          <p:nvPr/>
        </p:nvSpPr>
        <p:spPr>
          <a:xfrm>
            <a:off x="692368" y="4091179"/>
            <a:ext cx="476412" cy="369332"/>
          </a:xfrm>
          <a:prstGeom prst="rect">
            <a:avLst/>
          </a:prstGeom>
          <a:noFill/>
        </p:spPr>
        <p:txBody>
          <a:bodyPr wrap="none" rtlCol="0">
            <a:spAutoFit/>
          </a:bodyPr>
          <a:lstStyle/>
          <a:p>
            <a:r>
              <a:rPr lang="en-US" dirty="0">
                <a:solidFill>
                  <a:schemeClr val="tx1">
                    <a:lumMod val="50000"/>
                    <a:lumOff val="50000"/>
                  </a:schemeClr>
                </a:solidFill>
              </a:rPr>
              <a:t>.20</a:t>
            </a:r>
          </a:p>
        </p:txBody>
      </p:sp>
      <p:sp>
        <p:nvSpPr>
          <p:cNvPr id="21" name="TextBox 20"/>
          <p:cNvSpPr txBox="1"/>
          <p:nvPr/>
        </p:nvSpPr>
        <p:spPr>
          <a:xfrm>
            <a:off x="692368" y="3218821"/>
            <a:ext cx="476412" cy="369332"/>
          </a:xfrm>
          <a:prstGeom prst="rect">
            <a:avLst/>
          </a:prstGeom>
          <a:noFill/>
        </p:spPr>
        <p:txBody>
          <a:bodyPr wrap="none" rtlCol="0">
            <a:spAutoFit/>
          </a:bodyPr>
          <a:lstStyle/>
          <a:p>
            <a:r>
              <a:rPr lang="en-US" dirty="0">
                <a:solidFill>
                  <a:schemeClr val="tx1">
                    <a:lumMod val="50000"/>
                    <a:lumOff val="50000"/>
                  </a:schemeClr>
                </a:solidFill>
              </a:rPr>
              <a:t>.30</a:t>
            </a:r>
          </a:p>
        </p:txBody>
      </p:sp>
      <p:sp>
        <p:nvSpPr>
          <p:cNvPr id="22" name="TextBox 21"/>
          <p:cNvSpPr txBox="1"/>
          <p:nvPr/>
        </p:nvSpPr>
        <p:spPr>
          <a:xfrm>
            <a:off x="692368" y="2356296"/>
            <a:ext cx="476412" cy="369332"/>
          </a:xfrm>
          <a:prstGeom prst="rect">
            <a:avLst/>
          </a:prstGeom>
          <a:noFill/>
        </p:spPr>
        <p:txBody>
          <a:bodyPr wrap="none" rtlCol="0">
            <a:spAutoFit/>
          </a:bodyPr>
          <a:lstStyle/>
          <a:p>
            <a:r>
              <a:rPr lang="en-US" dirty="0">
                <a:solidFill>
                  <a:schemeClr val="tx1">
                    <a:lumMod val="50000"/>
                    <a:lumOff val="50000"/>
                  </a:schemeClr>
                </a:solidFill>
              </a:rPr>
              <a:t>.40</a:t>
            </a:r>
          </a:p>
        </p:txBody>
      </p:sp>
      <p:sp>
        <p:nvSpPr>
          <p:cNvPr id="29" name="TextBox 28"/>
          <p:cNvSpPr txBox="1"/>
          <p:nvPr/>
        </p:nvSpPr>
        <p:spPr>
          <a:xfrm>
            <a:off x="692368" y="1481673"/>
            <a:ext cx="476412" cy="369332"/>
          </a:xfrm>
          <a:prstGeom prst="rect">
            <a:avLst/>
          </a:prstGeom>
          <a:noFill/>
        </p:spPr>
        <p:txBody>
          <a:bodyPr wrap="none" rtlCol="0">
            <a:spAutoFit/>
          </a:bodyPr>
          <a:lstStyle/>
          <a:p>
            <a:r>
              <a:rPr lang="en-US" dirty="0">
                <a:solidFill>
                  <a:schemeClr val="tx1">
                    <a:lumMod val="50000"/>
                    <a:lumOff val="50000"/>
                  </a:schemeClr>
                </a:solidFill>
              </a:rPr>
              <a:t>.50</a:t>
            </a:r>
          </a:p>
        </p:txBody>
      </p:sp>
      <p:sp>
        <p:nvSpPr>
          <p:cNvPr id="30" name="TextBox 29"/>
          <p:cNvSpPr txBox="1"/>
          <p:nvPr/>
        </p:nvSpPr>
        <p:spPr>
          <a:xfrm>
            <a:off x="692368" y="630731"/>
            <a:ext cx="476412" cy="369332"/>
          </a:xfrm>
          <a:prstGeom prst="rect">
            <a:avLst/>
          </a:prstGeom>
          <a:noFill/>
        </p:spPr>
        <p:txBody>
          <a:bodyPr wrap="none" rtlCol="0">
            <a:spAutoFit/>
          </a:bodyPr>
          <a:lstStyle/>
          <a:p>
            <a:r>
              <a:rPr lang="en-US" dirty="0">
                <a:solidFill>
                  <a:schemeClr val="tx1">
                    <a:lumMod val="50000"/>
                    <a:lumOff val="50000"/>
                  </a:schemeClr>
                </a:solidFill>
              </a:rPr>
              <a:t>.60</a:t>
            </a:r>
          </a:p>
        </p:txBody>
      </p:sp>
      <p:sp>
        <p:nvSpPr>
          <p:cNvPr id="37" name="TextBox 36"/>
          <p:cNvSpPr txBox="1"/>
          <p:nvPr/>
        </p:nvSpPr>
        <p:spPr>
          <a:xfrm>
            <a:off x="11613610" y="5911876"/>
            <a:ext cx="476412" cy="369332"/>
          </a:xfrm>
          <a:prstGeom prst="rect">
            <a:avLst/>
          </a:prstGeom>
          <a:noFill/>
        </p:spPr>
        <p:txBody>
          <a:bodyPr wrap="none" rtlCol="0">
            <a:spAutoFit/>
          </a:bodyPr>
          <a:lstStyle/>
          <a:p>
            <a:r>
              <a:rPr lang="en-US" dirty="0">
                <a:solidFill>
                  <a:schemeClr val="tx1">
                    <a:lumMod val="50000"/>
                    <a:lumOff val="50000"/>
                  </a:schemeClr>
                </a:solidFill>
              </a:rPr>
              <a:t>.08</a:t>
            </a:r>
          </a:p>
        </p:txBody>
      </p:sp>
      <p:cxnSp>
        <p:nvCxnSpPr>
          <p:cNvPr id="12" name="Straight Connector 11"/>
          <p:cNvCxnSpPr/>
          <p:nvPr/>
        </p:nvCxnSpPr>
        <p:spPr>
          <a:xfrm>
            <a:off x="1086420" y="1608084"/>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86420" y="3343026"/>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86420" y="4210497"/>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86420" y="4831270"/>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86420" y="2475555"/>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73573" y="5911876"/>
            <a:ext cx="476412" cy="369332"/>
          </a:xfrm>
          <a:prstGeom prst="rect">
            <a:avLst/>
          </a:prstGeom>
          <a:noFill/>
        </p:spPr>
        <p:txBody>
          <a:bodyPr wrap="none" rtlCol="0">
            <a:spAutoFit/>
          </a:bodyPr>
          <a:lstStyle/>
          <a:p>
            <a:r>
              <a:rPr lang="en-US" dirty="0">
                <a:solidFill>
                  <a:schemeClr val="tx1">
                    <a:lumMod val="50000"/>
                    <a:lumOff val="50000"/>
                  </a:schemeClr>
                </a:solidFill>
              </a:rPr>
              <a:t>.02</a:t>
            </a:r>
          </a:p>
        </p:txBody>
      </p:sp>
      <p:sp>
        <p:nvSpPr>
          <p:cNvPr id="33" name="TextBox 32"/>
          <p:cNvSpPr txBox="1"/>
          <p:nvPr/>
        </p:nvSpPr>
        <p:spPr>
          <a:xfrm>
            <a:off x="6253585" y="5911876"/>
            <a:ext cx="476412" cy="369332"/>
          </a:xfrm>
          <a:prstGeom prst="rect">
            <a:avLst/>
          </a:prstGeom>
          <a:noFill/>
        </p:spPr>
        <p:txBody>
          <a:bodyPr wrap="none" rtlCol="0">
            <a:spAutoFit/>
          </a:bodyPr>
          <a:lstStyle/>
          <a:p>
            <a:r>
              <a:rPr lang="en-US" dirty="0">
                <a:solidFill>
                  <a:schemeClr val="tx1">
                    <a:lumMod val="50000"/>
                    <a:lumOff val="50000"/>
                  </a:schemeClr>
                </a:solidFill>
              </a:rPr>
              <a:t>.04</a:t>
            </a:r>
          </a:p>
        </p:txBody>
      </p:sp>
      <p:sp>
        <p:nvSpPr>
          <p:cNvPr id="34" name="TextBox 33"/>
          <p:cNvSpPr txBox="1"/>
          <p:nvPr/>
        </p:nvSpPr>
        <p:spPr>
          <a:xfrm>
            <a:off x="8933597" y="5911876"/>
            <a:ext cx="476412" cy="369332"/>
          </a:xfrm>
          <a:prstGeom prst="rect">
            <a:avLst/>
          </a:prstGeom>
          <a:noFill/>
        </p:spPr>
        <p:txBody>
          <a:bodyPr wrap="none" rtlCol="0">
            <a:spAutoFit/>
          </a:bodyPr>
          <a:lstStyle/>
          <a:p>
            <a:r>
              <a:rPr lang="en-US" dirty="0">
                <a:solidFill>
                  <a:schemeClr val="tx1">
                    <a:lumMod val="50000"/>
                    <a:lumOff val="50000"/>
                  </a:schemeClr>
                </a:solidFill>
              </a:rPr>
              <a:t>.06</a:t>
            </a:r>
          </a:p>
        </p:txBody>
      </p:sp>
      <p:sp>
        <p:nvSpPr>
          <p:cNvPr id="47" name="TextBox 46"/>
          <p:cNvSpPr txBox="1"/>
          <p:nvPr/>
        </p:nvSpPr>
        <p:spPr>
          <a:xfrm rot="16200000">
            <a:off x="-1465221" y="3229750"/>
            <a:ext cx="3583033" cy="369332"/>
          </a:xfrm>
          <a:prstGeom prst="rect">
            <a:avLst/>
          </a:prstGeom>
          <a:solidFill>
            <a:schemeClr val="bg1"/>
          </a:solidFill>
        </p:spPr>
        <p:txBody>
          <a:bodyPr wrap="none" rtlCol="0">
            <a:spAutoFit/>
          </a:bodyPr>
          <a:lstStyle/>
          <a:p>
            <a:pPr algn="ctr"/>
            <a:r>
              <a:rPr lang="en-US" sz="1800" dirty="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Magnitude of Impact on Turnover</a:t>
            </a:r>
          </a:p>
        </p:txBody>
      </p:sp>
      <p:sp>
        <p:nvSpPr>
          <p:cNvPr id="377" name="TextBox 376"/>
          <p:cNvSpPr txBox="1"/>
          <p:nvPr/>
        </p:nvSpPr>
        <p:spPr>
          <a:xfrm>
            <a:off x="3743403" y="971789"/>
            <a:ext cx="1803699" cy="261610"/>
          </a:xfrm>
          <a:prstGeom prst="rect">
            <a:avLst/>
          </a:prstGeom>
          <a:noFill/>
        </p:spPr>
        <p:txBody>
          <a:bodyPr wrap="none" rtlCol="0" anchor="ctr">
            <a:spAutoFit/>
          </a:bodyPr>
          <a:lstStyle/>
          <a:p>
            <a:r>
              <a:rPr lang="en-US" sz="1050" dirty="0"/>
              <a:t>Withdrawal Cognitions (+)</a:t>
            </a:r>
          </a:p>
        </p:txBody>
      </p:sp>
      <p:sp>
        <p:nvSpPr>
          <p:cNvPr id="383" name="TextBox 382"/>
          <p:cNvSpPr txBox="1"/>
          <p:nvPr/>
        </p:nvSpPr>
        <p:spPr>
          <a:xfrm>
            <a:off x="5038394" y="2292694"/>
            <a:ext cx="1111202" cy="261610"/>
          </a:xfrm>
          <a:prstGeom prst="rect">
            <a:avLst/>
          </a:prstGeom>
          <a:noFill/>
        </p:spPr>
        <p:txBody>
          <a:bodyPr wrap="none" rtlCol="0" anchor="ctr">
            <a:spAutoFit/>
          </a:bodyPr>
          <a:lstStyle/>
          <a:p>
            <a:r>
              <a:rPr lang="en-US" sz="1050" dirty="0"/>
              <a:t>Job Search (+)</a:t>
            </a:r>
          </a:p>
        </p:txBody>
      </p:sp>
      <p:cxnSp>
        <p:nvCxnSpPr>
          <p:cNvPr id="41" name="Straight Connector 40">
            <a:extLst>
              <a:ext uri="{FF2B5EF4-FFF2-40B4-BE49-F238E27FC236}">
                <a16:creationId xmlns:a16="http://schemas.microsoft.com/office/drawing/2014/main" id="{07062B07-6EC7-B021-686A-C4BB77B0BE82}"/>
              </a:ext>
            </a:extLst>
          </p:cNvPr>
          <p:cNvCxnSpPr/>
          <p:nvPr/>
        </p:nvCxnSpPr>
        <p:spPr>
          <a:xfrm>
            <a:off x="1086420" y="792739"/>
            <a:ext cx="0" cy="512012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FB8158-B1C2-2E40-5088-294CCB029D48}"/>
              </a:ext>
            </a:extLst>
          </p:cNvPr>
          <p:cNvCxnSpPr/>
          <p:nvPr/>
        </p:nvCxnSpPr>
        <p:spPr>
          <a:xfrm>
            <a:off x="1086420" y="5912859"/>
            <a:ext cx="1085333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70BC7D1C-56E8-0DED-80CF-F7FC39D02003}"/>
              </a:ext>
            </a:extLst>
          </p:cNvPr>
          <p:cNvSpPr txBox="1"/>
          <p:nvPr/>
        </p:nvSpPr>
        <p:spPr>
          <a:xfrm>
            <a:off x="2255207" y="5911876"/>
            <a:ext cx="433132" cy="307777"/>
          </a:xfrm>
          <a:prstGeom prst="rect">
            <a:avLst/>
          </a:prstGeom>
          <a:noFill/>
        </p:spPr>
        <p:txBody>
          <a:bodyPr wrap="none" rtlCol="0">
            <a:spAutoFit/>
          </a:bodyPr>
          <a:lstStyle/>
          <a:p>
            <a:r>
              <a:rPr lang="en-US" dirty="0">
                <a:solidFill>
                  <a:schemeClr val="tx1">
                    <a:lumMod val="50000"/>
                    <a:lumOff val="50000"/>
                  </a:schemeClr>
                </a:solidFill>
              </a:rPr>
              <a:t>.01</a:t>
            </a:r>
          </a:p>
        </p:txBody>
      </p:sp>
      <p:sp>
        <p:nvSpPr>
          <p:cNvPr id="232" name="TextBox 231">
            <a:extLst>
              <a:ext uri="{FF2B5EF4-FFF2-40B4-BE49-F238E27FC236}">
                <a16:creationId xmlns:a16="http://schemas.microsoft.com/office/drawing/2014/main" id="{4A1F3635-0248-23C1-516F-2475C9B68805}"/>
              </a:ext>
            </a:extLst>
          </p:cNvPr>
          <p:cNvSpPr txBox="1"/>
          <p:nvPr/>
        </p:nvSpPr>
        <p:spPr>
          <a:xfrm>
            <a:off x="4935219" y="5911876"/>
            <a:ext cx="433132" cy="307777"/>
          </a:xfrm>
          <a:prstGeom prst="rect">
            <a:avLst/>
          </a:prstGeom>
          <a:noFill/>
        </p:spPr>
        <p:txBody>
          <a:bodyPr wrap="none" rtlCol="0">
            <a:spAutoFit/>
          </a:bodyPr>
          <a:lstStyle/>
          <a:p>
            <a:r>
              <a:rPr lang="en-US" dirty="0">
                <a:solidFill>
                  <a:schemeClr val="tx1">
                    <a:lumMod val="50000"/>
                    <a:lumOff val="50000"/>
                  </a:schemeClr>
                </a:solidFill>
              </a:rPr>
              <a:t>.03</a:t>
            </a:r>
          </a:p>
        </p:txBody>
      </p:sp>
      <p:sp>
        <p:nvSpPr>
          <p:cNvPr id="233" name="TextBox 232">
            <a:extLst>
              <a:ext uri="{FF2B5EF4-FFF2-40B4-BE49-F238E27FC236}">
                <a16:creationId xmlns:a16="http://schemas.microsoft.com/office/drawing/2014/main" id="{A2A4DFDA-B679-F7C4-EE2E-9A3477F206A0}"/>
              </a:ext>
            </a:extLst>
          </p:cNvPr>
          <p:cNvSpPr txBox="1"/>
          <p:nvPr/>
        </p:nvSpPr>
        <p:spPr>
          <a:xfrm>
            <a:off x="10295243" y="5911876"/>
            <a:ext cx="433132" cy="307777"/>
          </a:xfrm>
          <a:prstGeom prst="rect">
            <a:avLst/>
          </a:prstGeom>
          <a:noFill/>
        </p:spPr>
        <p:txBody>
          <a:bodyPr wrap="none" rtlCol="0">
            <a:spAutoFit/>
          </a:bodyPr>
          <a:lstStyle/>
          <a:p>
            <a:r>
              <a:rPr lang="en-US" dirty="0">
                <a:solidFill>
                  <a:schemeClr val="tx1">
                    <a:lumMod val="50000"/>
                    <a:lumOff val="50000"/>
                  </a:schemeClr>
                </a:solidFill>
              </a:rPr>
              <a:t>.07</a:t>
            </a:r>
          </a:p>
        </p:txBody>
      </p:sp>
      <p:sp>
        <p:nvSpPr>
          <p:cNvPr id="234" name="TextBox 233">
            <a:extLst>
              <a:ext uri="{FF2B5EF4-FFF2-40B4-BE49-F238E27FC236}">
                <a16:creationId xmlns:a16="http://schemas.microsoft.com/office/drawing/2014/main" id="{421BAE86-84B0-E5B5-D831-021844130783}"/>
              </a:ext>
            </a:extLst>
          </p:cNvPr>
          <p:cNvSpPr txBox="1"/>
          <p:nvPr/>
        </p:nvSpPr>
        <p:spPr>
          <a:xfrm>
            <a:off x="7615231" y="5911876"/>
            <a:ext cx="433132" cy="307777"/>
          </a:xfrm>
          <a:prstGeom prst="rect">
            <a:avLst/>
          </a:prstGeom>
          <a:noFill/>
        </p:spPr>
        <p:txBody>
          <a:bodyPr wrap="none" rtlCol="0">
            <a:spAutoFit/>
          </a:bodyPr>
          <a:lstStyle/>
          <a:p>
            <a:r>
              <a:rPr lang="en-US" dirty="0">
                <a:solidFill>
                  <a:schemeClr val="tx1">
                    <a:lumMod val="50000"/>
                    <a:lumOff val="50000"/>
                  </a:schemeClr>
                </a:solidFill>
              </a:rPr>
              <a:t>.05</a:t>
            </a:r>
          </a:p>
        </p:txBody>
      </p:sp>
      <p:sp>
        <p:nvSpPr>
          <p:cNvPr id="256" name="Rectangle 255">
            <a:extLst>
              <a:ext uri="{FF2B5EF4-FFF2-40B4-BE49-F238E27FC236}">
                <a16:creationId xmlns:a16="http://schemas.microsoft.com/office/drawing/2014/main" id="{4B9FC600-1BDF-F94E-CC2A-EAAC5E4F7F18}"/>
              </a:ext>
            </a:extLst>
          </p:cNvPr>
          <p:cNvSpPr/>
          <p:nvPr/>
        </p:nvSpPr>
        <p:spPr>
          <a:xfrm>
            <a:off x="10475444" y="293124"/>
            <a:ext cx="182880" cy="1828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7" name="TextBox 256">
            <a:extLst>
              <a:ext uri="{FF2B5EF4-FFF2-40B4-BE49-F238E27FC236}">
                <a16:creationId xmlns:a16="http://schemas.microsoft.com/office/drawing/2014/main" id="{C159F227-8847-453B-8858-C9BD936B8D21}"/>
              </a:ext>
            </a:extLst>
          </p:cNvPr>
          <p:cNvSpPr txBox="1"/>
          <p:nvPr/>
        </p:nvSpPr>
        <p:spPr>
          <a:xfrm>
            <a:off x="10658324" y="251963"/>
            <a:ext cx="1111202" cy="246221"/>
          </a:xfrm>
          <a:prstGeom prst="rect">
            <a:avLst/>
          </a:prstGeom>
          <a:noFill/>
        </p:spPr>
        <p:txBody>
          <a:bodyPr wrap="none" rtlCol="0" anchor="ctr">
            <a:spAutoFit/>
          </a:bodyPr>
          <a:lstStyle/>
          <a:p>
            <a:r>
              <a:rPr lang="en-US" sz="1000" dirty="0"/>
              <a:t>OTHER (MISC.)</a:t>
            </a:r>
          </a:p>
        </p:txBody>
      </p:sp>
      <p:sp>
        <p:nvSpPr>
          <p:cNvPr id="269" name="Rectangle 268">
            <a:extLst>
              <a:ext uri="{FF2B5EF4-FFF2-40B4-BE49-F238E27FC236}">
                <a16:creationId xmlns:a16="http://schemas.microsoft.com/office/drawing/2014/main" id="{A39A4BCF-E531-A0C2-FD73-30AF292FD2FA}"/>
              </a:ext>
            </a:extLst>
          </p:cNvPr>
          <p:cNvSpPr/>
          <p:nvPr/>
        </p:nvSpPr>
        <p:spPr>
          <a:xfrm>
            <a:off x="3588343" y="1014985"/>
            <a:ext cx="182880" cy="1828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0" name="Rectangle 269">
            <a:extLst>
              <a:ext uri="{FF2B5EF4-FFF2-40B4-BE49-F238E27FC236}">
                <a16:creationId xmlns:a16="http://schemas.microsoft.com/office/drawing/2014/main" id="{A5625A85-8010-4BFF-D773-DE629572548B}"/>
              </a:ext>
            </a:extLst>
          </p:cNvPr>
          <p:cNvSpPr/>
          <p:nvPr/>
        </p:nvSpPr>
        <p:spPr>
          <a:xfrm>
            <a:off x="4868857" y="2333666"/>
            <a:ext cx="182880" cy="1828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 name="TextBox 3">
            <a:extLst>
              <a:ext uri="{FF2B5EF4-FFF2-40B4-BE49-F238E27FC236}">
                <a16:creationId xmlns:a16="http://schemas.microsoft.com/office/drawing/2014/main" id="{F957DB9E-C62C-B161-0096-49F43908C4BE}"/>
              </a:ext>
            </a:extLst>
          </p:cNvPr>
          <p:cNvSpPr txBox="1"/>
          <p:nvPr/>
        </p:nvSpPr>
        <p:spPr>
          <a:xfrm>
            <a:off x="55148" y="44962"/>
            <a:ext cx="9041258" cy="584775"/>
          </a:xfrm>
          <a:prstGeom prst="rect">
            <a:avLst/>
          </a:prstGeom>
          <a:noFill/>
        </p:spPr>
        <p:txBody>
          <a:bodyPr wrap="none" rtlCol="0">
            <a:spAutoFit/>
          </a:bodyPr>
          <a:lstStyle/>
          <a:p>
            <a:r>
              <a:rPr lang="en-US" sz="3200" b="1"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Drivers of Turnover – Other / Miscellaneous </a:t>
            </a:r>
          </a:p>
        </p:txBody>
      </p:sp>
      <p:sp>
        <p:nvSpPr>
          <p:cNvPr id="5" name="Rectangle 4">
            <a:extLst>
              <a:ext uri="{FF2B5EF4-FFF2-40B4-BE49-F238E27FC236}">
                <a16:creationId xmlns:a16="http://schemas.microsoft.com/office/drawing/2014/main" id="{FF052E79-69AC-AD9A-70CF-1A8419358D16}"/>
              </a:ext>
            </a:extLst>
          </p:cNvPr>
          <p:cNvSpPr/>
          <p:nvPr/>
        </p:nvSpPr>
        <p:spPr>
          <a:xfrm>
            <a:off x="10201275" y="180455"/>
            <a:ext cx="1777945" cy="39633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27A37E3-BBBC-CAE6-998D-C0F616054830}"/>
              </a:ext>
            </a:extLst>
          </p:cNvPr>
          <p:cNvSpPr txBox="1"/>
          <p:nvPr/>
        </p:nvSpPr>
        <p:spPr>
          <a:xfrm>
            <a:off x="3779525" y="6259164"/>
            <a:ext cx="5109092" cy="369332"/>
          </a:xfrm>
          <a:prstGeom prst="rect">
            <a:avLst/>
          </a:prstGeom>
          <a:solidFill>
            <a:schemeClr val="bg1"/>
          </a:solidFill>
        </p:spPr>
        <p:txBody>
          <a:bodyPr wrap="none" rtlCol="0">
            <a:spAutoFit/>
          </a:bodyPr>
          <a:lstStyle>
            <a:defPPr marR="0" lvl="0" algn="l" rtl="0">
              <a:lnSpc>
                <a:spcPct val="100000"/>
              </a:lnSpc>
              <a:spcBef>
                <a:spcPts val="0"/>
              </a:spcBef>
              <a:spcAft>
                <a:spcPts val="0"/>
              </a:spcAft>
            </a:defPPr>
            <a:lvl1pPr algn="ctr">
              <a:defRPr sz="180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The Degree to Which Impact Varies by Situation</a:t>
            </a:r>
          </a:p>
        </p:txBody>
      </p:sp>
    </p:spTree>
    <p:extLst>
      <p:ext uri="{BB962C8B-B14F-4D97-AF65-F5344CB8AC3E}">
        <p14:creationId xmlns:p14="http://schemas.microsoft.com/office/powerpoint/2010/main" val="1398595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796757"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541383"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86009"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0E3218-7353-1519-0E84-CB9F6122BCF6}"/>
              </a:ext>
            </a:extLst>
          </p:cNvPr>
          <p:cNvCxnSpPr/>
          <p:nvPr/>
        </p:nvCxnSpPr>
        <p:spPr>
          <a:xfrm>
            <a:off x="5169070"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E3117A4-92EB-FFCF-DBE8-A5283E4EC677}"/>
              </a:ext>
            </a:extLst>
          </p:cNvPr>
          <p:cNvCxnSpPr/>
          <p:nvPr/>
        </p:nvCxnSpPr>
        <p:spPr>
          <a:xfrm>
            <a:off x="242444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238AD9-EA01-EB6A-DCCE-6ABEF681BCFE}"/>
              </a:ext>
            </a:extLst>
          </p:cNvPr>
          <p:cNvCxnSpPr/>
          <p:nvPr/>
        </p:nvCxnSpPr>
        <p:spPr>
          <a:xfrm>
            <a:off x="7913696"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3FBFBB-11E5-FDF6-D30A-0BFA932FBB14}"/>
              </a:ext>
            </a:extLst>
          </p:cNvPr>
          <p:cNvCxnSpPr/>
          <p:nvPr/>
        </p:nvCxnSpPr>
        <p:spPr>
          <a:xfrm>
            <a:off x="10658324" y="792739"/>
            <a:ext cx="0" cy="512012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368" y="5911876"/>
            <a:ext cx="476412" cy="369332"/>
          </a:xfrm>
          <a:prstGeom prst="rect">
            <a:avLst/>
          </a:prstGeom>
          <a:noFill/>
        </p:spPr>
        <p:txBody>
          <a:bodyPr wrap="none" rtlCol="0">
            <a:spAutoFit/>
          </a:bodyPr>
          <a:lstStyle/>
          <a:p>
            <a:r>
              <a:rPr lang="en-US" dirty="0">
                <a:solidFill>
                  <a:schemeClr val="tx1">
                    <a:lumMod val="50000"/>
                    <a:lumOff val="50000"/>
                  </a:schemeClr>
                </a:solidFill>
              </a:rPr>
              <a:t>.00</a:t>
            </a:r>
          </a:p>
        </p:txBody>
      </p:sp>
      <p:sp>
        <p:nvSpPr>
          <p:cNvPr id="19" name="TextBox 18"/>
          <p:cNvSpPr txBox="1"/>
          <p:nvPr/>
        </p:nvSpPr>
        <p:spPr>
          <a:xfrm>
            <a:off x="692368" y="4954498"/>
            <a:ext cx="476412" cy="369332"/>
          </a:xfrm>
          <a:prstGeom prst="rect">
            <a:avLst/>
          </a:prstGeom>
          <a:noFill/>
        </p:spPr>
        <p:txBody>
          <a:bodyPr wrap="none" rtlCol="0">
            <a:spAutoFit/>
          </a:bodyPr>
          <a:lstStyle/>
          <a:p>
            <a:r>
              <a:rPr lang="en-US" dirty="0">
                <a:solidFill>
                  <a:schemeClr val="tx1">
                    <a:lumMod val="50000"/>
                    <a:lumOff val="50000"/>
                  </a:schemeClr>
                </a:solidFill>
              </a:rPr>
              <a:t>.10</a:t>
            </a:r>
          </a:p>
        </p:txBody>
      </p:sp>
      <p:sp>
        <p:nvSpPr>
          <p:cNvPr id="20" name="TextBox 19"/>
          <p:cNvSpPr txBox="1"/>
          <p:nvPr/>
        </p:nvSpPr>
        <p:spPr>
          <a:xfrm>
            <a:off x="692368" y="4091179"/>
            <a:ext cx="476412" cy="369332"/>
          </a:xfrm>
          <a:prstGeom prst="rect">
            <a:avLst/>
          </a:prstGeom>
          <a:noFill/>
        </p:spPr>
        <p:txBody>
          <a:bodyPr wrap="none" rtlCol="0">
            <a:spAutoFit/>
          </a:bodyPr>
          <a:lstStyle/>
          <a:p>
            <a:r>
              <a:rPr lang="en-US" dirty="0">
                <a:solidFill>
                  <a:schemeClr val="tx1">
                    <a:lumMod val="50000"/>
                    <a:lumOff val="50000"/>
                  </a:schemeClr>
                </a:solidFill>
              </a:rPr>
              <a:t>.20</a:t>
            </a:r>
          </a:p>
        </p:txBody>
      </p:sp>
      <p:sp>
        <p:nvSpPr>
          <p:cNvPr id="21" name="TextBox 20"/>
          <p:cNvSpPr txBox="1"/>
          <p:nvPr/>
        </p:nvSpPr>
        <p:spPr>
          <a:xfrm>
            <a:off x="692368" y="3218821"/>
            <a:ext cx="476412" cy="369332"/>
          </a:xfrm>
          <a:prstGeom prst="rect">
            <a:avLst/>
          </a:prstGeom>
          <a:noFill/>
        </p:spPr>
        <p:txBody>
          <a:bodyPr wrap="none" rtlCol="0">
            <a:spAutoFit/>
          </a:bodyPr>
          <a:lstStyle/>
          <a:p>
            <a:r>
              <a:rPr lang="en-US" dirty="0">
                <a:solidFill>
                  <a:schemeClr val="tx1">
                    <a:lumMod val="50000"/>
                    <a:lumOff val="50000"/>
                  </a:schemeClr>
                </a:solidFill>
              </a:rPr>
              <a:t>.30</a:t>
            </a:r>
          </a:p>
        </p:txBody>
      </p:sp>
      <p:sp>
        <p:nvSpPr>
          <p:cNvPr id="22" name="TextBox 21"/>
          <p:cNvSpPr txBox="1"/>
          <p:nvPr/>
        </p:nvSpPr>
        <p:spPr>
          <a:xfrm>
            <a:off x="692368" y="2356296"/>
            <a:ext cx="476412" cy="369332"/>
          </a:xfrm>
          <a:prstGeom prst="rect">
            <a:avLst/>
          </a:prstGeom>
          <a:noFill/>
        </p:spPr>
        <p:txBody>
          <a:bodyPr wrap="none" rtlCol="0">
            <a:spAutoFit/>
          </a:bodyPr>
          <a:lstStyle/>
          <a:p>
            <a:r>
              <a:rPr lang="en-US" dirty="0">
                <a:solidFill>
                  <a:schemeClr val="tx1">
                    <a:lumMod val="50000"/>
                    <a:lumOff val="50000"/>
                  </a:schemeClr>
                </a:solidFill>
              </a:rPr>
              <a:t>.40</a:t>
            </a:r>
          </a:p>
        </p:txBody>
      </p:sp>
      <p:sp>
        <p:nvSpPr>
          <p:cNvPr id="29" name="TextBox 28"/>
          <p:cNvSpPr txBox="1"/>
          <p:nvPr/>
        </p:nvSpPr>
        <p:spPr>
          <a:xfrm>
            <a:off x="692368" y="1481673"/>
            <a:ext cx="476412" cy="369332"/>
          </a:xfrm>
          <a:prstGeom prst="rect">
            <a:avLst/>
          </a:prstGeom>
          <a:noFill/>
        </p:spPr>
        <p:txBody>
          <a:bodyPr wrap="none" rtlCol="0">
            <a:spAutoFit/>
          </a:bodyPr>
          <a:lstStyle/>
          <a:p>
            <a:r>
              <a:rPr lang="en-US" dirty="0">
                <a:solidFill>
                  <a:schemeClr val="tx1">
                    <a:lumMod val="50000"/>
                    <a:lumOff val="50000"/>
                  </a:schemeClr>
                </a:solidFill>
              </a:rPr>
              <a:t>.50</a:t>
            </a:r>
          </a:p>
        </p:txBody>
      </p:sp>
      <p:sp>
        <p:nvSpPr>
          <p:cNvPr id="30" name="TextBox 29"/>
          <p:cNvSpPr txBox="1"/>
          <p:nvPr/>
        </p:nvSpPr>
        <p:spPr>
          <a:xfrm>
            <a:off x="692368" y="630731"/>
            <a:ext cx="476412" cy="369332"/>
          </a:xfrm>
          <a:prstGeom prst="rect">
            <a:avLst/>
          </a:prstGeom>
          <a:noFill/>
        </p:spPr>
        <p:txBody>
          <a:bodyPr wrap="none" rtlCol="0">
            <a:spAutoFit/>
          </a:bodyPr>
          <a:lstStyle/>
          <a:p>
            <a:r>
              <a:rPr lang="en-US" dirty="0">
                <a:solidFill>
                  <a:schemeClr val="tx1">
                    <a:lumMod val="50000"/>
                    <a:lumOff val="50000"/>
                  </a:schemeClr>
                </a:solidFill>
              </a:rPr>
              <a:t>.60</a:t>
            </a:r>
          </a:p>
        </p:txBody>
      </p:sp>
      <p:sp>
        <p:nvSpPr>
          <p:cNvPr id="37" name="TextBox 36"/>
          <p:cNvSpPr txBox="1"/>
          <p:nvPr/>
        </p:nvSpPr>
        <p:spPr>
          <a:xfrm>
            <a:off x="11613610" y="5911876"/>
            <a:ext cx="476412" cy="369332"/>
          </a:xfrm>
          <a:prstGeom prst="rect">
            <a:avLst/>
          </a:prstGeom>
          <a:noFill/>
        </p:spPr>
        <p:txBody>
          <a:bodyPr wrap="none" rtlCol="0">
            <a:spAutoFit/>
          </a:bodyPr>
          <a:lstStyle/>
          <a:p>
            <a:r>
              <a:rPr lang="en-US" dirty="0">
                <a:solidFill>
                  <a:schemeClr val="tx1">
                    <a:lumMod val="50000"/>
                    <a:lumOff val="50000"/>
                  </a:schemeClr>
                </a:solidFill>
              </a:rPr>
              <a:t>.08</a:t>
            </a:r>
          </a:p>
        </p:txBody>
      </p:sp>
      <p:cxnSp>
        <p:nvCxnSpPr>
          <p:cNvPr id="12" name="Straight Connector 11"/>
          <p:cNvCxnSpPr/>
          <p:nvPr/>
        </p:nvCxnSpPr>
        <p:spPr>
          <a:xfrm>
            <a:off x="1086420" y="1608084"/>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86420" y="3343026"/>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86420" y="4210497"/>
            <a:ext cx="201168" cy="17373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86420" y="4831270"/>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86420" y="2475555"/>
            <a:ext cx="1085333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73573" y="5911876"/>
            <a:ext cx="476412" cy="369332"/>
          </a:xfrm>
          <a:prstGeom prst="rect">
            <a:avLst/>
          </a:prstGeom>
          <a:noFill/>
        </p:spPr>
        <p:txBody>
          <a:bodyPr wrap="none" rtlCol="0">
            <a:spAutoFit/>
          </a:bodyPr>
          <a:lstStyle/>
          <a:p>
            <a:r>
              <a:rPr lang="en-US" dirty="0">
                <a:solidFill>
                  <a:schemeClr val="tx1">
                    <a:lumMod val="50000"/>
                    <a:lumOff val="50000"/>
                  </a:schemeClr>
                </a:solidFill>
              </a:rPr>
              <a:t>.02</a:t>
            </a:r>
          </a:p>
        </p:txBody>
      </p:sp>
      <p:sp>
        <p:nvSpPr>
          <p:cNvPr id="33" name="TextBox 32"/>
          <p:cNvSpPr txBox="1"/>
          <p:nvPr/>
        </p:nvSpPr>
        <p:spPr>
          <a:xfrm>
            <a:off x="6253585" y="5911876"/>
            <a:ext cx="476412" cy="369332"/>
          </a:xfrm>
          <a:prstGeom prst="rect">
            <a:avLst/>
          </a:prstGeom>
          <a:noFill/>
        </p:spPr>
        <p:txBody>
          <a:bodyPr wrap="none" rtlCol="0">
            <a:spAutoFit/>
          </a:bodyPr>
          <a:lstStyle/>
          <a:p>
            <a:r>
              <a:rPr lang="en-US" dirty="0">
                <a:solidFill>
                  <a:schemeClr val="tx1">
                    <a:lumMod val="50000"/>
                    <a:lumOff val="50000"/>
                  </a:schemeClr>
                </a:solidFill>
              </a:rPr>
              <a:t>.04</a:t>
            </a:r>
          </a:p>
        </p:txBody>
      </p:sp>
      <p:sp>
        <p:nvSpPr>
          <p:cNvPr id="34" name="TextBox 33"/>
          <p:cNvSpPr txBox="1"/>
          <p:nvPr/>
        </p:nvSpPr>
        <p:spPr>
          <a:xfrm>
            <a:off x="8933597" y="5911876"/>
            <a:ext cx="476412" cy="369332"/>
          </a:xfrm>
          <a:prstGeom prst="rect">
            <a:avLst/>
          </a:prstGeom>
          <a:noFill/>
        </p:spPr>
        <p:txBody>
          <a:bodyPr wrap="none" rtlCol="0">
            <a:spAutoFit/>
          </a:bodyPr>
          <a:lstStyle/>
          <a:p>
            <a:r>
              <a:rPr lang="en-US" dirty="0">
                <a:solidFill>
                  <a:schemeClr val="tx1">
                    <a:lumMod val="50000"/>
                    <a:lumOff val="50000"/>
                  </a:schemeClr>
                </a:solidFill>
              </a:rPr>
              <a:t>.06</a:t>
            </a:r>
          </a:p>
        </p:txBody>
      </p:sp>
      <p:sp>
        <p:nvSpPr>
          <p:cNvPr id="47" name="TextBox 46"/>
          <p:cNvSpPr txBox="1"/>
          <p:nvPr/>
        </p:nvSpPr>
        <p:spPr>
          <a:xfrm rot="16200000">
            <a:off x="-1465221" y="3229750"/>
            <a:ext cx="3583033" cy="369332"/>
          </a:xfrm>
          <a:prstGeom prst="rect">
            <a:avLst/>
          </a:prstGeom>
          <a:solidFill>
            <a:schemeClr val="bg1"/>
          </a:solidFill>
        </p:spPr>
        <p:txBody>
          <a:bodyPr wrap="none" rtlCol="0">
            <a:spAutoFit/>
          </a:bodyPr>
          <a:lstStyle/>
          <a:p>
            <a:pPr algn="ctr"/>
            <a:r>
              <a:rPr lang="en-US" sz="1800" dirty="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Magnitude of Impact on Turnover</a:t>
            </a:r>
          </a:p>
        </p:txBody>
      </p:sp>
      <p:sp>
        <p:nvSpPr>
          <p:cNvPr id="2" name="TextBox 1"/>
          <p:cNvSpPr txBox="1"/>
          <p:nvPr/>
        </p:nvSpPr>
        <p:spPr>
          <a:xfrm>
            <a:off x="-5734" y="6622067"/>
            <a:ext cx="3307316" cy="369332"/>
          </a:xfrm>
          <a:prstGeom prst="rect">
            <a:avLst/>
          </a:prstGeom>
          <a:noFill/>
        </p:spPr>
        <p:txBody>
          <a:bodyPr wrap="none" rtlCol="0">
            <a:spAutoFit/>
          </a:bodyPr>
          <a:lstStyle/>
          <a:p>
            <a:r>
              <a:rPr lang="en-US" sz="900" i="1" dirty="0">
                <a:solidFill>
                  <a:schemeClr val="bg1">
                    <a:lumMod val="65000"/>
                  </a:schemeClr>
                </a:solidFill>
              </a:rPr>
              <a:t>Note: *Actual accuracy is .09; Source: Rubenstein et al 2018</a:t>
            </a:r>
          </a:p>
          <a:p>
            <a:r>
              <a:rPr lang="en-US" sz="900" i="1" dirty="0">
                <a:solidFill>
                  <a:schemeClr val="bg1">
                    <a:lumMod val="65000"/>
                  </a:schemeClr>
                </a:solidFill>
              </a:rPr>
              <a:t> </a:t>
            </a:r>
          </a:p>
        </p:txBody>
      </p:sp>
      <p:sp>
        <p:nvSpPr>
          <p:cNvPr id="323" name="TextBox 322"/>
          <p:cNvSpPr txBox="1"/>
          <p:nvPr/>
        </p:nvSpPr>
        <p:spPr>
          <a:xfrm>
            <a:off x="55148" y="44962"/>
            <a:ext cx="7560083" cy="584775"/>
          </a:xfrm>
          <a:prstGeom prst="rect">
            <a:avLst/>
          </a:prstGeom>
          <a:noFill/>
        </p:spPr>
        <p:txBody>
          <a:bodyPr wrap="none" rtlCol="0">
            <a:spAutoFit/>
          </a:bodyPr>
          <a:lstStyle/>
          <a:p>
            <a:r>
              <a:rPr lang="en-US" sz="3200" b="1"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Drivers of Turnover – Individual Related</a:t>
            </a:r>
          </a:p>
        </p:txBody>
      </p:sp>
      <p:sp>
        <p:nvSpPr>
          <p:cNvPr id="375" name="TextBox 374"/>
          <p:cNvSpPr txBox="1"/>
          <p:nvPr/>
        </p:nvSpPr>
        <p:spPr>
          <a:xfrm>
            <a:off x="3732131" y="3370182"/>
            <a:ext cx="784189" cy="253916"/>
          </a:xfrm>
          <a:prstGeom prst="rect">
            <a:avLst/>
          </a:prstGeom>
          <a:noFill/>
        </p:spPr>
        <p:txBody>
          <a:bodyPr wrap="none" rtlCol="0" anchor="ctr">
            <a:spAutoFit/>
          </a:bodyPr>
          <a:lstStyle/>
          <a:p>
            <a:r>
              <a:rPr lang="en-US" sz="1050" dirty="0"/>
              <a:t>Tenure (-)</a:t>
            </a:r>
          </a:p>
        </p:txBody>
      </p:sp>
      <p:sp>
        <p:nvSpPr>
          <p:cNvPr id="367" name="TextBox 366"/>
          <p:cNvSpPr txBox="1"/>
          <p:nvPr/>
        </p:nvSpPr>
        <p:spPr>
          <a:xfrm>
            <a:off x="3732131" y="4013562"/>
            <a:ext cx="861133" cy="253916"/>
          </a:xfrm>
          <a:prstGeom prst="rect">
            <a:avLst/>
          </a:prstGeom>
          <a:noFill/>
        </p:spPr>
        <p:txBody>
          <a:bodyPr wrap="none" rtlCol="0" anchor="ctr">
            <a:spAutoFit/>
          </a:bodyPr>
          <a:lstStyle/>
          <a:p>
            <a:r>
              <a:rPr lang="en-US" sz="1050" dirty="0"/>
              <a:t>Children (-)</a:t>
            </a:r>
          </a:p>
        </p:txBody>
      </p:sp>
      <p:sp>
        <p:nvSpPr>
          <p:cNvPr id="361" name="TextBox 360"/>
          <p:cNvSpPr txBox="1"/>
          <p:nvPr/>
        </p:nvSpPr>
        <p:spPr>
          <a:xfrm>
            <a:off x="3732130" y="4827540"/>
            <a:ext cx="2283934" cy="253916"/>
          </a:xfrm>
          <a:prstGeom prst="rect">
            <a:avLst/>
          </a:prstGeom>
          <a:noFill/>
        </p:spPr>
        <p:txBody>
          <a:bodyPr wrap="square" rtlCol="0" anchor="ctr">
            <a:spAutoFit/>
          </a:bodyPr>
          <a:lstStyle/>
          <a:p>
            <a:r>
              <a:rPr lang="en-US" sz="1050" dirty="0"/>
              <a:t>Selection Process Performance (-)</a:t>
            </a:r>
          </a:p>
        </p:txBody>
      </p:sp>
      <p:sp>
        <p:nvSpPr>
          <p:cNvPr id="359" name="TextBox 358"/>
          <p:cNvSpPr txBox="1"/>
          <p:nvPr/>
        </p:nvSpPr>
        <p:spPr>
          <a:xfrm>
            <a:off x="3732131" y="4571932"/>
            <a:ext cx="1180131" cy="253916"/>
          </a:xfrm>
          <a:prstGeom prst="rect">
            <a:avLst/>
          </a:prstGeom>
          <a:noFill/>
        </p:spPr>
        <p:txBody>
          <a:bodyPr wrap="none" rtlCol="0" anchor="ctr">
            <a:spAutoFit/>
          </a:bodyPr>
          <a:lstStyle/>
          <a:p>
            <a:r>
              <a:rPr lang="en-US" sz="1050" dirty="0"/>
              <a:t>Marital Status (-)</a:t>
            </a:r>
          </a:p>
        </p:txBody>
      </p:sp>
      <p:sp>
        <p:nvSpPr>
          <p:cNvPr id="357" name="TextBox 356"/>
          <p:cNvSpPr txBox="1"/>
          <p:nvPr/>
        </p:nvSpPr>
        <p:spPr>
          <a:xfrm>
            <a:off x="3732131" y="5043538"/>
            <a:ext cx="904415" cy="253916"/>
          </a:xfrm>
          <a:prstGeom prst="rect">
            <a:avLst/>
          </a:prstGeom>
          <a:noFill/>
        </p:spPr>
        <p:txBody>
          <a:bodyPr wrap="none" rtlCol="0" anchor="ctr">
            <a:spAutoFit/>
          </a:bodyPr>
          <a:lstStyle/>
          <a:p>
            <a:r>
              <a:rPr lang="en-US" sz="1050" dirty="0"/>
              <a:t>Influence (-)</a:t>
            </a:r>
          </a:p>
        </p:txBody>
      </p:sp>
      <p:sp>
        <p:nvSpPr>
          <p:cNvPr id="355" name="TextBox 354"/>
          <p:cNvSpPr txBox="1"/>
          <p:nvPr/>
        </p:nvSpPr>
        <p:spPr>
          <a:xfrm>
            <a:off x="3732131" y="5259796"/>
            <a:ext cx="990977" cy="253916"/>
          </a:xfrm>
          <a:prstGeom prst="rect">
            <a:avLst/>
          </a:prstGeom>
          <a:noFill/>
        </p:spPr>
        <p:txBody>
          <a:bodyPr wrap="none" rtlCol="0" anchor="ctr">
            <a:spAutoFit/>
          </a:bodyPr>
          <a:lstStyle/>
          <a:p>
            <a:r>
              <a:rPr lang="en-US" sz="1050" dirty="0"/>
              <a:t>Education (+)</a:t>
            </a:r>
          </a:p>
        </p:txBody>
      </p:sp>
      <p:sp>
        <p:nvSpPr>
          <p:cNvPr id="353" name="TextBox 352"/>
          <p:cNvSpPr txBox="1"/>
          <p:nvPr/>
        </p:nvSpPr>
        <p:spPr>
          <a:xfrm>
            <a:off x="3732131" y="5466801"/>
            <a:ext cx="899605" cy="253916"/>
          </a:xfrm>
          <a:prstGeom prst="rect">
            <a:avLst/>
          </a:prstGeom>
          <a:noFill/>
        </p:spPr>
        <p:txBody>
          <a:bodyPr wrap="none" rtlCol="0" anchor="ctr">
            <a:spAutoFit/>
          </a:bodyPr>
          <a:lstStyle/>
          <a:p>
            <a:r>
              <a:rPr lang="en-US" sz="1050" dirty="0"/>
              <a:t>Ethnicity (+)</a:t>
            </a:r>
          </a:p>
        </p:txBody>
      </p:sp>
      <p:sp>
        <p:nvSpPr>
          <p:cNvPr id="351" name="TextBox 350"/>
          <p:cNvSpPr txBox="1"/>
          <p:nvPr/>
        </p:nvSpPr>
        <p:spPr>
          <a:xfrm>
            <a:off x="3732131" y="5683655"/>
            <a:ext cx="1140056" cy="253916"/>
          </a:xfrm>
          <a:prstGeom prst="rect">
            <a:avLst/>
          </a:prstGeom>
          <a:noFill/>
        </p:spPr>
        <p:txBody>
          <a:bodyPr wrap="none" rtlCol="0" anchor="ctr">
            <a:spAutoFit/>
          </a:bodyPr>
          <a:lstStyle/>
          <a:p>
            <a:r>
              <a:rPr lang="en-US" sz="1050" dirty="0"/>
              <a:t>Extraversion (+)</a:t>
            </a:r>
          </a:p>
        </p:txBody>
      </p:sp>
      <p:sp>
        <p:nvSpPr>
          <p:cNvPr id="392" name="TextBox 391"/>
          <p:cNvSpPr txBox="1"/>
          <p:nvPr/>
        </p:nvSpPr>
        <p:spPr>
          <a:xfrm>
            <a:off x="5071948" y="3699283"/>
            <a:ext cx="1170513" cy="253916"/>
          </a:xfrm>
          <a:prstGeom prst="rect">
            <a:avLst/>
          </a:prstGeom>
          <a:noFill/>
        </p:spPr>
        <p:txBody>
          <a:bodyPr wrap="none" rtlCol="0" anchor="ctr">
            <a:spAutoFit/>
          </a:bodyPr>
          <a:lstStyle/>
          <a:p>
            <a:r>
              <a:rPr lang="en-US" sz="1050" dirty="0"/>
              <a:t>Absenteeism (+)</a:t>
            </a:r>
          </a:p>
        </p:txBody>
      </p:sp>
      <p:sp>
        <p:nvSpPr>
          <p:cNvPr id="416" name="TextBox 415"/>
          <p:cNvSpPr txBox="1"/>
          <p:nvPr/>
        </p:nvSpPr>
        <p:spPr>
          <a:xfrm>
            <a:off x="5071948" y="5166212"/>
            <a:ext cx="944405" cy="427728"/>
          </a:xfrm>
          <a:prstGeom prst="rect">
            <a:avLst/>
          </a:prstGeom>
          <a:noFill/>
        </p:spPr>
        <p:txBody>
          <a:bodyPr wrap="square" rtlCol="0" anchor="ctr">
            <a:spAutoFit/>
          </a:bodyPr>
          <a:lstStyle/>
          <a:p>
            <a:r>
              <a:rPr lang="en-US" sz="1050" dirty="0"/>
              <a:t>Abilities / Skills (-)</a:t>
            </a:r>
          </a:p>
        </p:txBody>
      </p:sp>
      <p:sp>
        <p:nvSpPr>
          <p:cNvPr id="431" name="TextBox 430"/>
          <p:cNvSpPr txBox="1"/>
          <p:nvPr/>
        </p:nvSpPr>
        <p:spPr>
          <a:xfrm>
            <a:off x="6556755" y="4402941"/>
            <a:ext cx="1194558" cy="253916"/>
          </a:xfrm>
          <a:prstGeom prst="rect">
            <a:avLst/>
          </a:prstGeom>
          <a:noFill/>
        </p:spPr>
        <p:txBody>
          <a:bodyPr wrap="none" rtlCol="0" anchor="ctr">
            <a:spAutoFit/>
          </a:bodyPr>
          <a:lstStyle/>
          <a:p>
            <a:r>
              <a:rPr lang="en-US" sz="1050" dirty="0"/>
              <a:t>Int. Motivation (-)</a:t>
            </a:r>
          </a:p>
        </p:txBody>
      </p:sp>
      <p:sp>
        <p:nvSpPr>
          <p:cNvPr id="437" name="TextBox 436"/>
          <p:cNvSpPr txBox="1"/>
          <p:nvPr/>
        </p:nvSpPr>
        <p:spPr>
          <a:xfrm>
            <a:off x="6556755" y="4724903"/>
            <a:ext cx="938077" cy="253916"/>
          </a:xfrm>
          <a:prstGeom prst="rect">
            <a:avLst/>
          </a:prstGeom>
          <a:noFill/>
        </p:spPr>
        <p:txBody>
          <a:bodyPr wrap="none" rtlCol="0" anchor="ctr">
            <a:spAutoFit/>
          </a:bodyPr>
          <a:lstStyle/>
          <a:p>
            <a:r>
              <a:rPr lang="en-US" sz="1050" dirty="0"/>
              <a:t>Lateness (+)</a:t>
            </a:r>
          </a:p>
        </p:txBody>
      </p:sp>
      <p:sp>
        <p:nvSpPr>
          <p:cNvPr id="443" name="TextBox 442"/>
          <p:cNvSpPr txBox="1"/>
          <p:nvPr/>
        </p:nvSpPr>
        <p:spPr>
          <a:xfrm>
            <a:off x="6556755" y="5022862"/>
            <a:ext cx="1372492" cy="253916"/>
          </a:xfrm>
          <a:prstGeom prst="rect">
            <a:avLst/>
          </a:prstGeom>
          <a:noFill/>
        </p:spPr>
        <p:txBody>
          <a:bodyPr wrap="none" rtlCol="0" anchor="ctr">
            <a:spAutoFit/>
          </a:bodyPr>
          <a:lstStyle/>
          <a:p>
            <a:r>
              <a:rPr lang="en-US" sz="1050" dirty="0"/>
              <a:t>Locus of Control (+)</a:t>
            </a:r>
          </a:p>
        </p:txBody>
      </p:sp>
      <p:sp>
        <p:nvSpPr>
          <p:cNvPr id="446" name="TextBox 445"/>
          <p:cNvSpPr txBox="1"/>
          <p:nvPr/>
        </p:nvSpPr>
        <p:spPr>
          <a:xfrm>
            <a:off x="6556755" y="5266084"/>
            <a:ext cx="1258678" cy="253916"/>
          </a:xfrm>
          <a:prstGeom prst="rect">
            <a:avLst/>
          </a:prstGeom>
          <a:noFill/>
        </p:spPr>
        <p:txBody>
          <a:bodyPr wrap="none" rtlCol="0" anchor="ctr">
            <a:spAutoFit/>
          </a:bodyPr>
          <a:lstStyle/>
          <a:p>
            <a:r>
              <a:rPr lang="en-US" sz="1050" dirty="0"/>
              <a:t>Agreeableness (-)</a:t>
            </a:r>
          </a:p>
        </p:txBody>
      </p:sp>
      <p:sp>
        <p:nvSpPr>
          <p:cNvPr id="452" name="TextBox 451"/>
          <p:cNvSpPr txBox="1"/>
          <p:nvPr/>
        </p:nvSpPr>
        <p:spPr>
          <a:xfrm>
            <a:off x="7914303" y="4155968"/>
            <a:ext cx="1467068" cy="253916"/>
          </a:xfrm>
          <a:prstGeom prst="rect">
            <a:avLst/>
          </a:prstGeom>
          <a:noFill/>
        </p:spPr>
        <p:txBody>
          <a:bodyPr wrap="none" rtlCol="0" anchor="ctr">
            <a:spAutoFit/>
          </a:bodyPr>
          <a:lstStyle/>
          <a:p>
            <a:r>
              <a:rPr lang="en-US" sz="1050" dirty="0"/>
              <a:t>Emotional Stability (-)</a:t>
            </a:r>
          </a:p>
        </p:txBody>
      </p:sp>
      <p:sp>
        <p:nvSpPr>
          <p:cNvPr id="455" name="TextBox 454"/>
          <p:cNvSpPr txBox="1"/>
          <p:nvPr/>
        </p:nvSpPr>
        <p:spPr>
          <a:xfrm>
            <a:off x="7914303" y="4521318"/>
            <a:ext cx="1491114" cy="253916"/>
          </a:xfrm>
          <a:prstGeom prst="rect">
            <a:avLst/>
          </a:prstGeom>
          <a:noFill/>
        </p:spPr>
        <p:txBody>
          <a:bodyPr wrap="none" rtlCol="0" anchor="ctr">
            <a:spAutoFit/>
          </a:bodyPr>
          <a:lstStyle/>
          <a:p>
            <a:r>
              <a:rPr lang="en-US" sz="1050" dirty="0"/>
              <a:t>Conscientiousness (-)</a:t>
            </a:r>
          </a:p>
        </p:txBody>
      </p:sp>
      <p:sp>
        <p:nvSpPr>
          <p:cNvPr id="458" name="TextBox 457"/>
          <p:cNvSpPr txBox="1"/>
          <p:nvPr/>
        </p:nvSpPr>
        <p:spPr>
          <a:xfrm>
            <a:off x="9401700" y="3353756"/>
            <a:ext cx="505267" cy="253916"/>
          </a:xfrm>
          <a:prstGeom prst="rect">
            <a:avLst/>
          </a:prstGeom>
          <a:noFill/>
        </p:spPr>
        <p:txBody>
          <a:bodyPr wrap="none" rtlCol="0" anchor="ctr">
            <a:spAutoFit/>
          </a:bodyPr>
          <a:lstStyle/>
          <a:p>
            <a:r>
              <a:rPr lang="en-US" sz="1050" dirty="0"/>
              <a:t>Fit (-)</a:t>
            </a:r>
          </a:p>
        </p:txBody>
      </p:sp>
      <p:sp>
        <p:nvSpPr>
          <p:cNvPr id="464" name="TextBox 463"/>
          <p:cNvSpPr txBox="1"/>
          <p:nvPr/>
        </p:nvSpPr>
        <p:spPr>
          <a:xfrm>
            <a:off x="9401700" y="4678919"/>
            <a:ext cx="1120540" cy="415498"/>
          </a:xfrm>
          <a:prstGeom prst="rect">
            <a:avLst/>
          </a:prstGeom>
          <a:noFill/>
        </p:spPr>
        <p:txBody>
          <a:bodyPr wrap="square" rtlCol="0" anchor="ctr">
            <a:spAutoFit/>
          </a:bodyPr>
          <a:lstStyle/>
          <a:p>
            <a:r>
              <a:rPr lang="en-US" sz="1050" dirty="0"/>
              <a:t>Openness to Experience (+)</a:t>
            </a:r>
          </a:p>
        </p:txBody>
      </p:sp>
      <p:sp>
        <p:nvSpPr>
          <p:cNvPr id="476" name="TextBox 475"/>
          <p:cNvSpPr txBox="1"/>
          <p:nvPr/>
        </p:nvSpPr>
        <p:spPr>
          <a:xfrm>
            <a:off x="10472928" y="2369858"/>
            <a:ext cx="838691" cy="253916"/>
          </a:xfrm>
          <a:prstGeom prst="rect">
            <a:avLst/>
          </a:prstGeom>
          <a:noFill/>
        </p:spPr>
        <p:txBody>
          <a:bodyPr wrap="none" rtlCol="0" anchor="ctr">
            <a:spAutoFit/>
          </a:bodyPr>
          <a:lstStyle/>
          <a:p>
            <a:r>
              <a:rPr lang="en-US" sz="1050" dirty="0"/>
              <a:t>Coping (-)*</a:t>
            </a:r>
          </a:p>
        </p:txBody>
      </p:sp>
      <p:sp>
        <p:nvSpPr>
          <p:cNvPr id="482" name="TextBox 481"/>
          <p:cNvSpPr txBox="1"/>
          <p:nvPr/>
        </p:nvSpPr>
        <p:spPr>
          <a:xfrm>
            <a:off x="7914303" y="2103195"/>
            <a:ext cx="1426994" cy="253916"/>
          </a:xfrm>
          <a:prstGeom prst="rect">
            <a:avLst/>
          </a:prstGeom>
          <a:noFill/>
        </p:spPr>
        <p:txBody>
          <a:bodyPr wrap="none" rtlCol="0" anchor="ctr">
            <a:spAutoFit/>
          </a:bodyPr>
          <a:lstStyle/>
          <a:p>
            <a:r>
              <a:rPr lang="en-US" sz="1050" dirty="0"/>
              <a:t>Other Satisfaction (-)</a:t>
            </a:r>
          </a:p>
        </p:txBody>
      </p:sp>
      <p:sp>
        <p:nvSpPr>
          <p:cNvPr id="485" name="TextBox 484"/>
          <p:cNvSpPr txBox="1"/>
          <p:nvPr/>
        </p:nvSpPr>
        <p:spPr>
          <a:xfrm>
            <a:off x="7914303" y="2867084"/>
            <a:ext cx="1494320" cy="253916"/>
          </a:xfrm>
          <a:prstGeom prst="rect">
            <a:avLst/>
          </a:prstGeom>
          <a:noFill/>
        </p:spPr>
        <p:txBody>
          <a:bodyPr wrap="none" rtlCol="0" anchor="ctr">
            <a:spAutoFit/>
          </a:bodyPr>
          <a:lstStyle/>
          <a:p>
            <a:r>
              <a:rPr lang="en-US" sz="1050" dirty="0"/>
              <a:t>Other Commitment (-)</a:t>
            </a:r>
          </a:p>
        </p:txBody>
      </p:sp>
      <p:sp>
        <p:nvSpPr>
          <p:cNvPr id="333" name="TextBox 332"/>
          <p:cNvSpPr txBox="1"/>
          <p:nvPr/>
        </p:nvSpPr>
        <p:spPr>
          <a:xfrm>
            <a:off x="2406426" y="3071080"/>
            <a:ext cx="1195579" cy="415498"/>
          </a:xfrm>
          <a:prstGeom prst="rect">
            <a:avLst/>
          </a:prstGeom>
          <a:noFill/>
        </p:spPr>
        <p:txBody>
          <a:bodyPr wrap="square" rtlCol="0" anchor="ctr">
            <a:spAutoFit/>
          </a:bodyPr>
          <a:lstStyle/>
          <a:p>
            <a:r>
              <a:rPr lang="en-US" sz="1050" dirty="0"/>
              <a:t>Organizational Commitment (-)</a:t>
            </a:r>
          </a:p>
        </p:txBody>
      </p:sp>
      <p:cxnSp>
        <p:nvCxnSpPr>
          <p:cNvPr id="41" name="Straight Connector 40">
            <a:extLst>
              <a:ext uri="{FF2B5EF4-FFF2-40B4-BE49-F238E27FC236}">
                <a16:creationId xmlns:a16="http://schemas.microsoft.com/office/drawing/2014/main" id="{07062B07-6EC7-B021-686A-C4BB77B0BE82}"/>
              </a:ext>
            </a:extLst>
          </p:cNvPr>
          <p:cNvCxnSpPr/>
          <p:nvPr/>
        </p:nvCxnSpPr>
        <p:spPr>
          <a:xfrm>
            <a:off x="1086420" y="792739"/>
            <a:ext cx="0" cy="512012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FB8158-B1C2-2E40-5088-294CCB029D48}"/>
              </a:ext>
            </a:extLst>
          </p:cNvPr>
          <p:cNvCxnSpPr/>
          <p:nvPr/>
        </p:nvCxnSpPr>
        <p:spPr>
          <a:xfrm>
            <a:off x="1086420" y="5912859"/>
            <a:ext cx="1085333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126BF2A-02B3-3E1E-FD26-3216B8717ED0}"/>
              </a:ext>
            </a:extLst>
          </p:cNvPr>
          <p:cNvSpPr txBox="1"/>
          <p:nvPr/>
        </p:nvSpPr>
        <p:spPr>
          <a:xfrm>
            <a:off x="2406426" y="3972726"/>
            <a:ext cx="596638" cy="253916"/>
          </a:xfrm>
          <a:prstGeom prst="rect">
            <a:avLst/>
          </a:prstGeom>
          <a:noFill/>
        </p:spPr>
        <p:txBody>
          <a:bodyPr wrap="none" rtlCol="0" anchor="ctr">
            <a:spAutoFit/>
          </a:bodyPr>
          <a:lstStyle/>
          <a:p>
            <a:r>
              <a:rPr lang="en-US" sz="1050" dirty="0"/>
              <a:t>Age (-)</a:t>
            </a:r>
          </a:p>
        </p:txBody>
      </p:sp>
      <p:sp>
        <p:nvSpPr>
          <p:cNvPr id="231" name="TextBox 230">
            <a:extLst>
              <a:ext uri="{FF2B5EF4-FFF2-40B4-BE49-F238E27FC236}">
                <a16:creationId xmlns:a16="http://schemas.microsoft.com/office/drawing/2014/main" id="{70BC7D1C-56E8-0DED-80CF-F7FC39D02003}"/>
              </a:ext>
            </a:extLst>
          </p:cNvPr>
          <p:cNvSpPr txBox="1"/>
          <p:nvPr/>
        </p:nvSpPr>
        <p:spPr>
          <a:xfrm>
            <a:off x="2255207" y="5911876"/>
            <a:ext cx="433132" cy="307777"/>
          </a:xfrm>
          <a:prstGeom prst="rect">
            <a:avLst/>
          </a:prstGeom>
          <a:noFill/>
        </p:spPr>
        <p:txBody>
          <a:bodyPr wrap="none" rtlCol="0">
            <a:spAutoFit/>
          </a:bodyPr>
          <a:lstStyle/>
          <a:p>
            <a:r>
              <a:rPr lang="en-US" dirty="0">
                <a:solidFill>
                  <a:schemeClr val="tx1">
                    <a:lumMod val="50000"/>
                    <a:lumOff val="50000"/>
                  </a:schemeClr>
                </a:solidFill>
              </a:rPr>
              <a:t>.01</a:t>
            </a:r>
          </a:p>
        </p:txBody>
      </p:sp>
      <p:sp>
        <p:nvSpPr>
          <p:cNvPr id="232" name="TextBox 231">
            <a:extLst>
              <a:ext uri="{FF2B5EF4-FFF2-40B4-BE49-F238E27FC236}">
                <a16:creationId xmlns:a16="http://schemas.microsoft.com/office/drawing/2014/main" id="{4A1F3635-0248-23C1-516F-2475C9B68805}"/>
              </a:ext>
            </a:extLst>
          </p:cNvPr>
          <p:cNvSpPr txBox="1"/>
          <p:nvPr/>
        </p:nvSpPr>
        <p:spPr>
          <a:xfrm>
            <a:off x="4935219" y="5911876"/>
            <a:ext cx="433132" cy="307777"/>
          </a:xfrm>
          <a:prstGeom prst="rect">
            <a:avLst/>
          </a:prstGeom>
          <a:noFill/>
        </p:spPr>
        <p:txBody>
          <a:bodyPr wrap="none" rtlCol="0">
            <a:spAutoFit/>
          </a:bodyPr>
          <a:lstStyle/>
          <a:p>
            <a:r>
              <a:rPr lang="en-US" dirty="0">
                <a:solidFill>
                  <a:schemeClr val="tx1">
                    <a:lumMod val="50000"/>
                    <a:lumOff val="50000"/>
                  </a:schemeClr>
                </a:solidFill>
              </a:rPr>
              <a:t>.03</a:t>
            </a:r>
          </a:p>
        </p:txBody>
      </p:sp>
      <p:sp>
        <p:nvSpPr>
          <p:cNvPr id="233" name="TextBox 232">
            <a:extLst>
              <a:ext uri="{FF2B5EF4-FFF2-40B4-BE49-F238E27FC236}">
                <a16:creationId xmlns:a16="http://schemas.microsoft.com/office/drawing/2014/main" id="{A2A4DFDA-B679-F7C4-EE2E-9A3477F206A0}"/>
              </a:ext>
            </a:extLst>
          </p:cNvPr>
          <p:cNvSpPr txBox="1"/>
          <p:nvPr/>
        </p:nvSpPr>
        <p:spPr>
          <a:xfrm>
            <a:off x="10295243" y="5911876"/>
            <a:ext cx="433132" cy="307777"/>
          </a:xfrm>
          <a:prstGeom prst="rect">
            <a:avLst/>
          </a:prstGeom>
          <a:noFill/>
        </p:spPr>
        <p:txBody>
          <a:bodyPr wrap="none" rtlCol="0">
            <a:spAutoFit/>
          </a:bodyPr>
          <a:lstStyle/>
          <a:p>
            <a:r>
              <a:rPr lang="en-US" dirty="0">
                <a:solidFill>
                  <a:schemeClr val="tx1">
                    <a:lumMod val="50000"/>
                    <a:lumOff val="50000"/>
                  </a:schemeClr>
                </a:solidFill>
              </a:rPr>
              <a:t>.07</a:t>
            </a:r>
          </a:p>
        </p:txBody>
      </p:sp>
      <p:sp>
        <p:nvSpPr>
          <p:cNvPr id="234" name="TextBox 233">
            <a:extLst>
              <a:ext uri="{FF2B5EF4-FFF2-40B4-BE49-F238E27FC236}">
                <a16:creationId xmlns:a16="http://schemas.microsoft.com/office/drawing/2014/main" id="{421BAE86-84B0-E5B5-D831-021844130783}"/>
              </a:ext>
            </a:extLst>
          </p:cNvPr>
          <p:cNvSpPr txBox="1"/>
          <p:nvPr/>
        </p:nvSpPr>
        <p:spPr>
          <a:xfrm>
            <a:off x="7615231" y="5911876"/>
            <a:ext cx="433132" cy="307777"/>
          </a:xfrm>
          <a:prstGeom prst="rect">
            <a:avLst/>
          </a:prstGeom>
          <a:noFill/>
        </p:spPr>
        <p:txBody>
          <a:bodyPr wrap="none" rtlCol="0">
            <a:spAutoFit/>
          </a:bodyPr>
          <a:lstStyle/>
          <a:p>
            <a:r>
              <a:rPr lang="en-US" dirty="0">
                <a:solidFill>
                  <a:schemeClr val="tx1">
                    <a:lumMod val="50000"/>
                    <a:lumOff val="50000"/>
                  </a:schemeClr>
                </a:solidFill>
              </a:rPr>
              <a:t>.05</a:t>
            </a:r>
          </a:p>
        </p:txBody>
      </p:sp>
      <p:sp>
        <p:nvSpPr>
          <p:cNvPr id="259" name="Isosceles Triangle 258">
            <a:extLst>
              <a:ext uri="{FF2B5EF4-FFF2-40B4-BE49-F238E27FC236}">
                <a16:creationId xmlns:a16="http://schemas.microsoft.com/office/drawing/2014/main" id="{C86F3B65-5D55-CF5A-D0C2-C545696DB730}"/>
              </a:ext>
            </a:extLst>
          </p:cNvPr>
          <p:cNvSpPr/>
          <p:nvPr/>
        </p:nvSpPr>
        <p:spPr>
          <a:xfrm>
            <a:off x="10288120" y="289925"/>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0" name="TextBox 259">
            <a:extLst>
              <a:ext uri="{FF2B5EF4-FFF2-40B4-BE49-F238E27FC236}">
                <a16:creationId xmlns:a16="http://schemas.microsoft.com/office/drawing/2014/main" id="{C74B927C-9FAF-2715-8396-3EB78681E5D1}"/>
              </a:ext>
            </a:extLst>
          </p:cNvPr>
          <p:cNvSpPr txBox="1"/>
          <p:nvPr/>
        </p:nvSpPr>
        <p:spPr>
          <a:xfrm>
            <a:off x="10451238" y="255765"/>
            <a:ext cx="1527982" cy="246221"/>
          </a:xfrm>
          <a:prstGeom prst="rect">
            <a:avLst/>
          </a:prstGeom>
          <a:noFill/>
        </p:spPr>
        <p:txBody>
          <a:bodyPr wrap="none" rtlCol="0" anchor="ctr">
            <a:spAutoFit/>
          </a:bodyPr>
          <a:lstStyle/>
          <a:p>
            <a:r>
              <a:rPr lang="en-US" sz="1000" dirty="0"/>
              <a:t>INDIVIDUAL RELATED</a:t>
            </a:r>
          </a:p>
        </p:txBody>
      </p:sp>
      <p:sp>
        <p:nvSpPr>
          <p:cNvPr id="261" name="Isosceles Triangle 260">
            <a:extLst>
              <a:ext uri="{FF2B5EF4-FFF2-40B4-BE49-F238E27FC236}">
                <a16:creationId xmlns:a16="http://schemas.microsoft.com/office/drawing/2014/main" id="{CFB1348D-3A54-61EA-C4B8-55313E1A9100}"/>
              </a:ext>
            </a:extLst>
          </p:cNvPr>
          <p:cNvSpPr/>
          <p:nvPr/>
        </p:nvSpPr>
        <p:spPr>
          <a:xfrm>
            <a:off x="2242811" y="3208666"/>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6" name="Isosceles Triangle 265">
            <a:extLst>
              <a:ext uri="{FF2B5EF4-FFF2-40B4-BE49-F238E27FC236}">
                <a16:creationId xmlns:a16="http://schemas.microsoft.com/office/drawing/2014/main" id="{C93C21E2-479F-9122-5FD2-3E6551E09AD1}"/>
              </a:ext>
            </a:extLst>
          </p:cNvPr>
          <p:cNvSpPr/>
          <p:nvPr/>
        </p:nvSpPr>
        <p:spPr>
          <a:xfrm>
            <a:off x="2242811" y="4024226"/>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3" name="Isosceles Triangle 272">
            <a:extLst>
              <a:ext uri="{FF2B5EF4-FFF2-40B4-BE49-F238E27FC236}">
                <a16:creationId xmlns:a16="http://schemas.microsoft.com/office/drawing/2014/main" id="{AA2FF064-0789-DF51-8560-262D81C3AF88}"/>
              </a:ext>
            </a:extLst>
          </p:cNvPr>
          <p:cNvSpPr/>
          <p:nvPr/>
        </p:nvSpPr>
        <p:spPr>
          <a:xfrm>
            <a:off x="3573371" y="3410521"/>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5" name="Isosceles Triangle 274">
            <a:extLst>
              <a:ext uri="{FF2B5EF4-FFF2-40B4-BE49-F238E27FC236}">
                <a16:creationId xmlns:a16="http://schemas.microsoft.com/office/drawing/2014/main" id="{726128AB-1968-9E84-8CD5-C8CE72347F77}"/>
              </a:ext>
            </a:extLst>
          </p:cNvPr>
          <p:cNvSpPr/>
          <p:nvPr/>
        </p:nvSpPr>
        <p:spPr>
          <a:xfrm>
            <a:off x="3573371" y="4063182"/>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6" name="Isosceles Triangle 275">
            <a:extLst>
              <a:ext uri="{FF2B5EF4-FFF2-40B4-BE49-F238E27FC236}">
                <a16:creationId xmlns:a16="http://schemas.microsoft.com/office/drawing/2014/main" id="{DF05137F-37B6-FE6D-6EE3-866B65644D23}"/>
              </a:ext>
            </a:extLst>
          </p:cNvPr>
          <p:cNvSpPr/>
          <p:nvPr/>
        </p:nvSpPr>
        <p:spPr>
          <a:xfrm>
            <a:off x="3573371" y="4848482"/>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7" name="Isosceles Triangle 276">
            <a:extLst>
              <a:ext uri="{FF2B5EF4-FFF2-40B4-BE49-F238E27FC236}">
                <a16:creationId xmlns:a16="http://schemas.microsoft.com/office/drawing/2014/main" id="{D5BBF9E8-4666-DED6-0C96-5B58E44F6E8B}"/>
              </a:ext>
            </a:extLst>
          </p:cNvPr>
          <p:cNvSpPr/>
          <p:nvPr/>
        </p:nvSpPr>
        <p:spPr>
          <a:xfrm>
            <a:off x="3573371" y="4614306"/>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8" name="Isosceles Triangle 277">
            <a:extLst>
              <a:ext uri="{FF2B5EF4-FFF2-40B4-BE49-F238E27FC236}">
                <a16:creationId xmlns:a16="http://schemas.microsoft.com/office/drawing/2014/main" id="{E7182717-1C69-DCDD-7C62-7AEF16774047}"/>
              </a:ext>
            </a:extLst>
          </p:cNvPr>
          <p:cNvSpPr/>
          <p:nvPr/>
        </p:nvSpPr>
        <p:spPr>
          <a:xfrm>
            <a:off x="3573371" y="5076305"/>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9" name="Isosceles Triangle 278">
            <a:extLst>
              <a:ext uri="{FF2B5EF4-FFF2-40B4-BE49-F238E27FC236}">
                <a16:creationId xmlns:a16="http://schemas.microsoft.com/office/drawing/2014/main" id="{091DB1D0-B7C9-186E-9D2A-0AF98D514F69}"/>
              </a:ext>
            </a:extLst>
          </p:cNvPr>
          <p:cNvSpPr/>
          <p:nvPr/>
        </p:nvSpPr>
        <p:spPr>
          <a:xfrm>
            <a:off x="3573371" y="5295526"/>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0" name="Isosceles Triangle 279">
            <a:extLst>
              <a:ext uri="{FF2B5EF4-FFF2-40B4-BE49-F238E27FC236}">
                <a16:creationId xmlns:a16="http://schemas.microsoft.com/office/drawing/2014/main" id="{47FD37BB-8CC3-3901-DDAD-5BF984CA0167}"/>
              </a:ext>
            </a:extLst>
          </p:cNvPr>
          <p:cNvSpPr/>
          <p:nvPr/>
        </p:nvSpPr>
        <p:spPr>
          <a:xfrm>
            <a:off x="3573371" y="5506544"/>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1" name="Isosceles Triangle 280">
            <a:extLst>
              <a:ext uri="{FF2B5EF4-FFF2-40B4-BE49-F238E27FC236}">
                <a16:creationId xmlns:a16="http://schemas.microsoft.com/office/drawing/2014/main" id="{9548DE44-52A2-80C3-0F0F-9031E8295237}"/>
              </a:ext>
            </a:extLst>
          </p:cNvPr>
          <p:cNvSpPr/>
          <p:nvPr/>
        </p:nvSpPr>
        <p:spPr>
          <a:xfrm>
            <a:off x="3573371" y="5716541"/>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2" name="Isosceles Triangle 281">
            <a:extLst>
              <a:ext uri="{FF2B5EF4-FFF2-40B4-BE49-F238E27FC236}">
                <a16:creationId xmlns:a16="http://schemas.microsoft.com/office/drawing/2014/main" id="{93510150-9F3F-D0F4-5828-95EF890BB10F}"/>
              </a:ext>
            </a:extLst>
          </p:cNvPr>
          <p:cNvSpPr/>
          <p:nvPr/>
        </p:nvSpPr>
        <p:spPr>
          <a:xfrm>
            <a:off x="4926738" y="3739050"/>
            <a:ext cx="201906" cy="16960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3" name="Isosceles Triangle 282">
            <a:extLst>
              <a:ext uri="{FF2B5EF4-FFF2-40B4-BE49-F238E27FC236}">
                <a16:creationId xmlns:a16="http://schemas.microsoft.com/office/drawing/2014/main" id="{FAA1E997-138D-05A5-7F2E-2CA1C793CC77}"/>
              </a:ext>
            </a:extLst>
          </p:cNvPr>
          <p:cNvSpPr/>
          <p:nvPr/>
        </p:nvSpPr>
        <p:spPr>
          <a:xfrm>
            <a:off x="9227445" y="3383105"/>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5" name="Isosceles Triangle 284">
            <a:extLst>
              <a:ext uri="{FF2B5EF4-FFF2-40B4-BE49-F238E27FC236}">
                <a16:creationId xmlns:a16="http://schemas.microsoft.com/office/drawing/2014/main" id="{4867192B-3C63-07C7-4982-11345FEB379A}"/>
              </a:ext>
            </a:extLst>
          </p:cNvPr>
          <p:cNvSpPr/>
          <p:nvPr/>
        </p:nvSpPr>
        <p:spPr>
          <a:xfrm>
            <a:off x="4927107" y="5289000"/>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6" name="Isosceles Triangle 285">
            <a:extLst>
              <a:ext uri="{FF2B5EF4-FFF2-40B4-BE49-F238E27FC236}">
                <a16:creationId xmlns:a16="http://schemas.microsoft.com/office/drawing/2014/main" id="{9BC7B8B8-9934-83D3-C09B-EAD205B3E18C}"/>
              </a:ext>
            </a:extLst>
          </p:cNvPr>
          <p:cNvSpPr/>
          <p:nvPr/>
        </p:nvSpPr>
        <p:spPr>
          <a:xfrm>
            <a:off x="6414543" y="4451017"/>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7" name="Isosceles Triangle 286">
            <a:extLst>
              <a:ext uri="{FF2B5EF4-FFF2-40B4-BE49-F238E27FC236}">
                <a16:creationId xmlns:a16="http://schemas.microsoft.com/office/drawing/2014/main" id="{D90FAE77-334B-87D0-905E-696373E0DF96}"/>
              </a:ext>
            </a:extLst>
          </p:cNvPr>
          <p:cNvSpPr/>
          <p:nvPr/>
        </p:nvSpPr>
        <p:spPr>
          <a:xfrm>
            <a:off x="6414543" y="4770553"/>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8" name="Isosceles Triangle 287">
            <a:extLst>
              <a:ext uri="{FF2B5EF4-FFF2-40B4-BE49-F238E27FC236}">
                <a16:creationId xmlns:a16="http://schemas.microsoft.com/office/drawing/2014/main" id="{784A9F64-321E-0D81-21DB-D896CD4CFC65}"/>
              </a:ext>
            </a:extLst>
          </p:cNvPr>
          <p:cNvSpPr/>
          <p:nvPr/>
        </p:nvSpPr>
        <p:spPr>
          <a:xfrm>
            <a:off x="6414543" y="5056319"/>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0" name="Isosceles Triangle 289">
            <a:extLst>
              <a:ext uri="{FF2B5EF4-FFF2-40B4-BE49-F238E27FC236}">
                <a16:creationId xmlns:a16="http://schemas.microsoft.com/office/drawing/2014/main" id="{AFA28C00-48E6-203B-367B-E2370FF5E2A6}"/>
              </a:ext>
            </a:extLst>
          </p:cNvPr>
          <p:cNvSpPr/>
          <p:nvPr/>
        </p:nvSpPr>
        <p:spPr>
          <a:xfrm>
            <a:off x="6414543" y="5292951"/>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1" name="Isosceles Triangle 290">
            <a:extLst>
              <a:ext uri="{FF2B5EF4-FFF2-40B4-BE49-F238E27FC236}">
                <a16:creationId xmlns:a16="http://schemas.microsoft.com/office/drawing/2014/main" id="{45A818FD-4C24-5637-F3B8-B47A487853B4}"/>
              </a:ext>
            </a:extLst>
          </p:cNvPr>
          <p:cNvSpPr/>
          <p:nvPr/>
        </p:nvSpPr>
        <p:spPr>
          <a:xfrm>
            <a:off x="7787433" y="2142687"/>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5" name="Isosceles Triangle 294">
            <a:extLst>
              <a:ext uri="{FF2B5EF4-FFF2-40B4-BE49-F238E27FC236}">
                <a16:creationId xmlns:a16="http://schemas.microsoft.com/office/drawing/2014/main" id="{943569FA-172E-9B39-E578-A1658D4C7271}"/>
              </a:ext>
            </a:extLst>
          </p:cNvPr>
          <p:cNvSpPr/>
          <p:nvPr/>
        </p:nvSpPr>
        <p:spPr>
          <a:xfrm>
            <a:off x="7787433" y="2912476"/>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6" name="Isosceles Triangle 295">
            <a:extLst>
              <a:ext uri="{FF2B5EF4-FFF2-40B4-BE49-F238E27FC236}">
                <a16:creationId xmlns:a16="http://schemas.microsoft.com/office/drawing/2014/main" id="{BA9BC2BB-6E53-CE76-620F-27A27171F99F}"/>
              </a:ext>
            </a:extLst>
          </p:cNvPr>
          <p:cNvSpPr/>
          <p:nvPr/>
        </p:nvSpPr>
        <p:spPr>
          <a:xfrm>
            <a:off x="7787433" y="4192156"/>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7" name="Isosceles Triangle 296">
            <a:extLst>
              <a:ext uri="{FF2B5EF4-FFF2-40B4-BE49-F238E27FC236}">
                <a16:creationId xmlns:a16="http://schemas.microsoft.com/office/drawing/2014/main" id="{3E441E34-3899-B35D-80D4-66241E854928}"/>
              </a:ext>
            </a:extLst>
          </p:cNvPr>
          <p:cNvSpPr/>
          <p:nvPr/>
        </p:nvSpPr>
        <p:spPr>
          <a:xfrm>
            <a:off x="7787433" y="4563298"/>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8" name="Isosceles Triangle 297">
            <a:extLst>
              <a:ext uri="{FF2B5EF4-FFF2-40B4-BE49-F238E27FC236}">
                <a16:creationId xmlns:a16="http://schemas.microsoft.com/office/drawing/2014/main" id="{11B66C9C-0AA4-D3B8-4192-9CC33634292C}"/>
              </a:ext>
            </a:extLst>
          </p:cNvPr>
          <p:cNvSpPr/>
          <p:nvPr/>
        </p:nvSpPr>
        <p:spPr>
          <a:xfrm>
            <a:off x="9220926" y="4782712"/>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9" name="Isosceles Triangle 298">
            <a:extLst>
              <a:ext uri="{FF2B5EF4-FFF2-40B4-BE49-F238E27FC236}">
                <a16:creationId xmlns:a16="http://schemas.microsoft.com/office/drawing/2014/main" id="{BB6FDC7E-B343-8040-5F68-5C0FA6499D29}"/>
              </a:ext>
            </a:extLst>
          </p:cNvPr>
          <p:cNvSpPr/>
          <p:nvPr/>
        </p:nvSpPr>
        <p:spPr>
          <a:xfrm>
            <a:off x="10337353" y="2407517"/>
            <a:ext cx="201168" cy="1737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 name="Rectangle 3">
            <a:extLst>
              <a:ext uri="{FF2B5EF4-FFF2-40B4-BE49-F238E27FC236}">
                <a16:creationId xmlns:a16="http://schemas.microsoft.com/office/drawing/2014/main" id="{A93CD770-9B59-24B6-E366-4E3D5690BC90}"/>
              </a:ext>
            </a:extLst>
          </p:cNvPr>
          <p:cNvSpPr/>
          <p:nvPr/>
        </p:nvSpPr>
        <p:spPr>
          <a:xfrm>
            <a:off x="10201275" y="180455"/>
            <a:ext cx="1777945" cy="39633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5DF890-84E8-7A16-CBBF-3A84B44A5F42}"/>
              </a:ext>
            </a:extLst>
          </p:cNvPr>
          <p:cNvSpPr txBox="1"/>
          <p:nvPr/>
        </p:nvSpPr>
        <p:spPr>
          <a:xfrm>
            <a:off x="3779525" y="6259164"/>
            <a:ext cx="5109092" cy="369332"/>
          </a:xfrm>
          <a:prstGeom prst="rect">
            <a:avLst/>
          </a:prstGeom>
          <a:solidFill>
            <a:schemeClr val="bg1"/>
          </a:solidFill>
        </p:spPr>
        <p:txBody>
          <a:bodyPr wrap="none" rtlCol="0">
            <a:spAutoFit/>
          </a:bodyPr>
          <a:lstStyle>
            <a:defPPr marR="0" lvl="0" algn="l" rtl="0">
              <a:lnSpc>
                <a:spcPct val="100000"/>
              </a:lnSpc>
              <a:spcBef>
                <a:spcPts val="0"/>
              </a:spcBef>
              <a:spcAft>
                <a:spcPts val="0"/>
              </a:spcAft>
            </a:defPPr>
            <a:lvl1pPr algn="ctr">
              <a:defRPr sz="180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The Degree to Which Impact Varies by Situation</a:t>
            </a:r>
          </a:p>
        </p:txBody>
      </p:sp>
    </p:spTree>
    <p:extLst>
      <p:ext uri="{BB962C8B-B14F-4D97-AF65-F5344CB8AC3E}">
        <p14:creationId xmlns:p14="http://schemas.microsoft.com/office/powerpoint/2010/main" val="304396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3304</Words>
  <Application>Microsoft Office PowerPoint</Application>
  <PresentationFormat>Widescreen</PresentationFormat>
  <Paragraphs>682</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Courier New</vt:lpstr>
      <vt:lpstr>Lato Light</vt:lpstr>
      <vt:lpstr>Arial</vt:lpstr>
      <vt:lpstr>Lato Heavy</vt:lpstr>
      <vt:lpstr>Lato</vt:lpstr>
      <vt:lpstr>Lato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Brady Tengberg</dc:creator>
  <cp:lastModifiedBy>Yin Tang</cp:lastModifiedBy>
  <cp:revision>25</cp:revision>
  <dcterms:created xsi:type="dcterms:W3CDTF">2022-10-20T17:26:35Z</dcterms:created>
  <dcterms:modified xsi:type="dcterms:W3CDTF">2022-12-16T22:19:37Z</dcterms:modified>
</cp:coreProperties>
</file>